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5"/>
  </p:sldMasterIdLst>
  <p:notesMasterIdLst>
    <p:notesMasterId r:id="rId6"/>
  </p:notesMasterIdLst>
  <p:sldIdLst>
    <p:sldId id="256" r:id="rId7"/>
    <p:sldId id="257" r:id="rId8"/>
    <p:sldId id="258" r:id="rId9"/>
  </p:sldIdLst>
  <p:sldSz cy="10058400" cx="7772400"/>
  <p:notesSz cx="6858000" cy="9144000"/>
  <p:embeddedFontLst>
    <p:embeddedFont>
      <p:font typeface="Amatic SC"/>
      <p:regular r:id="rId10"/>
      <p:bold r:id="rId1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A4A3A4"/>
          </p15:clr>
        </p15:guide>
        <p15:guide id="2" pos="244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2C245083-24C6-43DD-9B82-7EB05CAA4477}">
  <a:tblStyle styleId="{2C245083-24C6-43DD-9B82-7EB05CAA4477}" styleName="Table_0">
    <a:wholeTbl>
      <a:tcTxStyle>
        <a:font>
          <a:latin typeface="Arial"/>
          <a:ea typeface="Arial"/>
          <a:cs typeface="Arial"/>
        </a:font>
        <a:srgbClr val="000000"/>
      </a:tcTxStyle>
      <a:tcStyle>
        <a:tcBdr>
          <a:left>
            <a:ln cap="flat" cmpd="sng" w="12700">
              <a:solidFill>
                <a:srgbClr val="000000"/>
              </a:solidFill>
              <a:prstDash val="solid"/>
              <a:round/>
              <a:headEnd len="sm" w="sm" type="none"/>
              <a:tailEnd len="sm" w="sm" type="none"/>
            </a:ln>
          </a:left>
          <a:right>
            <a:ln cap="flat" cmpd="sng" w="12700">
              <a:solidFill>
                <a:srgbClr val="000000"/>
              </a:solidFill>
              <a:prstDash val="solid"/>
              <a:round/>
              <a:headEnd len="sm" w="sm" type="none"/>
              <a:tailEnd len="sm" w="sm" type="none"/>
            </a:ln>
          </a:right>
          <a:top>
            <a:ln cap="flat" cmpd="sng" w="12700">
              <a:solidFill>
                <a:srgbClr val="000000"/>
              </a:solidFill>
              <a:prstDash val="solid"/>
              <a:round/>
              <a:headEnd len="sm" w="sm" type="none"/>
              <a:tailEnd len="sm" w="sm" type="none"/>
            </a:ln>
          </a:top>
          <a:bottom>
            <a:ln cap="flat" cmpd="sng" w="12700">
              <a:solidFill>
                <a:srgbClr val="000000"/>
              </a:solidFill>
              <a:prstDash val="solid"/>
              <a:round/>
              <a:headEnd len="sm" w="sm" type="none"/>
              <a:tailEnd len="sm" w="sm" type="none"/>
            </a:ln>
          </a:bottom>
          <a:insideH>
            <a:ln cap="flat" cmpd="sng" w="12700">
              <a:solidFill>
                <a:srgbClr val="000000"/>
              </a:solidFill>
              <a:prstDash val="solid"/>
              <a:round/>
              <a:headEnd len="sm" w="sm" type="none"/>
              <a:tailEnd len="sm" w="sm" type="none"/>
            </a:ln>
          </a:insideH>
          <a:insideV>
            <a:ln cap="flat" cmpd="sng" w="12700">
              <a:solidFill>
                <a:srgbClr val="000000"/>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68" orient="horz"/>
        <p:guide pos="2448"/>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11" Type="http://schemas.openxmlformats.org/officeDocument/2006/relationships/font" Target="fonts/AmaticSC-bold.fntdata"/><Relationship Id="rId10" Type="http://schemas.openxmlformats.org/officeDocument/2006/relationships/font" Target="fonts/AmaticSC-regular.fntdata"/><Relationship Id="rId9" Type="http://schemas.openxmlformats.org/officeDocument/2006/relationships/slide" Target="slides/slide3.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 name="Shape 79"/>
        <p:cNvGrpSpPr/>
        <p:nvPr/>
      </p:nvGrpSpPr>
      <p:grpSpPr>
        <a:xfrm>
          <a:off x="0" y="0"/>
          <a:ext cx="0" cy="0"/>
          <a:chOff x="0" y="0"/>
          <a:chExt cx="0" cy="0"/>
        </a:xfrm>
      </p:grpSpPr>
      <p:sp>
        <p:nvSpPr>
          <p:cNvPr id="80" name="Google Shape;80;ga3b207c33c_0_39: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81" name="Google Shape;81;ga3b207c33c_0_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g23d93324182_0_2: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g23d93324182_0_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64952" y="1456058"/>
            <a:ext cx="7242600" cy="40140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64945" y="5542289"/>
            <a:ext cx="7242600" cy="1550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64945" y="2163089"/>
            <a:ext cx="7242600" cy="38397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64945" y="6164351"/>
            <a:ext cx="7242600" cy="25437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64945" y="4206107"/>
            <a:ext cx="7242600" cy="16461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64945" y="2253729"/>
            <a:ext cx="7242600" cy="66810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64945" y="2253729"/>
            <a:ext cx="3399900" cy="66810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107540" y="2253729"/>
            <a:ext cx="3399900" cy="66810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64945" y="1086507"/>
            <a:ext cx="2386800" cy="14778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64945" y="2717440"/>
            <a:ext cx="2386800" cy="62175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16713" y="880293"/>
            <a:ext cx="5412600" cy="7999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25675" y="2411542"/>
            <a:ext cx="3438300" cy="28986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25675" y="5481569"/>
            <a:ext cx="3438300" cy="24153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198575" y="1415969"/>
            <a:ext cx="3261300" cy="7226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64945" y="8273124"/>
            <a:ext cx="5099100" cy="11832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5.png"/><Relationship Id="rId4" Type="http://schemas.openxmlformats.org/officeDocument/2006/relationships/image" Target="../media/image1.png"/><Relationship Id="rId5" Type="http://schemas.openxmlformats.org/officeDocument/2006/relationships/image" Target="../media/image2.png"/><Relationship Id="rId6"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5.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pic>
        <p:nvPicPr>
          <p:cNvPr id="54" name="Google Shape;54;p13"/>
          <p:cNvPicPr preferRelativeResize="0"/>
          <p:nvPr/>
        </p:nvPicPr>
        <p:blipFill rotWithShape="1">
          <a:blip r:embed="rId3">
            <a:alphaModFix/>
          </a:blip>
          <a:srcRect b="2281" l="4567" r="45189" t="3441"/>
          <a:stretch/>
        </p:blipFill>
        <p:spPr>
          <a:xfrm>
            <a:off x="5172075" y="-214350"/>
            <a:ext cx="2933700" cy="2881425"/>
          </a:xfrm>
          <a:prstGeom prst="rect">
            <a:avLst/>
          </a:prstGeom>
          <a:noFill/>
          <a:ln>
            <a:noFill/>
          </a:ln>
        </p:spPr>
      </p:pic>
      <p:sp>
        <p:nvSpPr>
          <p:cNvPr id="55" name="Google Shape;55;p13"/>
          <p:cNvSpPr txBox="1"/>
          <p:nvPr/>
        </p:nvSpPr>
        <p:spPr>
          <a:xfrm rot="554">
            <a:off x="0" y="450"/>
            <a:ext cx="5581800" cy="14334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sz="7200">
                <a:solidFill>
                  <a:srgbClr val="38761D"/>
                </a:solidFill>
                <a:latin typeface="Amatic SC"/>
                <a:ea typeface="Amatic SC"/>
                <a:cs typeface="Amatic SC"/>
                <a:sym typeface="Amatic SC"/>
              </a:rPr>
              <a:t>World Geography</a:t>
            </a:r>
            <a:endParaRPr b="1" sz="2400">
              <a:solidFill>
                <a:srgbClr val="38761D"/>
              </a:solidFill>
              <a:latin typeface="Amatic SC"/>
              <a:ea typeface="Amatic SC"/>
              <a:cs typeface="Amatic SC"/>
              <a:sym typeface="Amatic SC"/>
            </a:endParaRPr>
          </a:p>
          <a:p>
            <a:pPr indent="0" lvl="0" marL="0" rtl="0" algn="ctr">
              <a:spcBef>
                <a:spcPts val="0"/>
              </a:spcBef>
              <a:spcAft>
                <a:spcPts val="0"/>
              </a:spcAft>
              <a:buNone/>
            </a:pPr>
            <a:r>
              <a:rPr b="1" lang="en" sz="2400">
                <a:solidFill>
                  <a:srgbClr val="38761D"/>
                </a:solidFill>
                <a:latin typeface="Amatic SC"/>
                <a:ea typeface="Amatic SC"/>
                <a:cs typeface="Amatic SC"/>
                <a:sym typeface="Amatic SC"/>
              </a:rPr>
              <a:t>Course Syllabus 2024-25</a:t>
            </a:r>
            <a:endParaRPr b="1" sz="2400">
              <a:solidFill>
                <a:srgbClr val="38761D"/>
              </a:solidFill>
              <a:latin typeface="Amatic SC"/>
              <a:ea typeface="Amatic SC"/>
              <a:cs typeface="Amatic SC"/>
              <a:sym typeface="Amatic SC"/>
            </a:endParaRPr>
          </a:p>
        </p:txBody>
      </p:sp>
      <p:sp>
        <p:nvSpPr>
          <p:cNvPr id="56" name="Google Shape;56;p13"/>
          <p:cNvSpPr txBox="1"/>
          <p:nvPr/>
        </p:nvSpPr>
        <p:spPr>
          <a:xfrm rot="-796">
            <a:off x="0" y="1560944"/>
            <a:ext cx="7772400" cy="874200"/>
          </a:xfrm>
          <a:prstGeom prst="rect">
            <a:avLst/>
          </a:prstGeom>
          <a:solidFill>
            <a:srgbClr val="38761D"/>
          </a:solidFill>
          <a:ln>
            <a:noFill/>
          </a:ln>
        </p:spPr>
        <p:txBody>
          <a:bodyPr anchorCtr="0" anchor="t" bIns="91425" lIns="91425" spcFirstLastPara="1" rIns="91425" wrap="square" tIns="91425">
            <a:noAutofit/>
          </a:bodyPr>
          <a:lstStyle/>
          <a:p>
            <a:pPr indent="457200" lvl="0" marL="914400" rtl="0" algn="l">
              <a:spcBef>
                <a:spcPts val="0"/>
              </a:spcBef>
              <a:spcAft>
                <a:spcPts val="0"/>
              </a:spcAft>
              <a:buNone/>
            </a:pPr>
            <a:r>
              <a:rPr b="1" lang="en" sz="1600">
                <a:solidFill>
                  <a:srgbClr val="FFFFFF"/>
                </a:solidFill>
                <a:latin typeface="Amatic SC"/>
                <a:ea typeface="Amatic SC"/>
                <a:cs typeface="Amatic SC"/>
                <a:sym typeface="Amatic SC"/>
              </a:rPr>
              <a:t>Instructor: Laura Finley</a:t>
            </a:r>
            <a:r>
              <a:rPr b="1" lang="en" sz="1600">
                <a:solidFill>
                  <a:srgbClr val="FFFFFF"/>
                </a:solidFill>
                <a:latin typeface="Amatic SC"/>
                <a:ea typeface="Amatic SC"/>
                <a:cs typeface="Amatic SC"/>
                <a:sym typeface="Amatic SC"/>
              </a:rPr>
              <a:t>				email: Lfinley</a:t>
            </a:r>
            <a:r>
              <a:rPr b="1" lang="en" sz="1600">
                <a:solidFill>
                  <a:srgbClr val="FFFFFF"/>
                </a:solidFill>
                <a:latin typeface="Amatic SC"/>
                <a:ea typeface="Amatic SC"/>
                <a:cs typeface="Amatic SC"/>
                <a:sym typeface="Amatic SC"/>
              </a:rPr>
              <a:t>@mcpsmt.org</a:t>
            </a:r>
            <a:endParaRPr b="1" sz="1600">
              <a:solidFill>
                <a:srgbClr val="FFFFFF"/>
              </a:solidFill>
              <a:latin typeface="Amatic SC"/>
              <a:ea typeface="Amatic SC"/>
              <a:cs typeface="Amatic SC"/>
              <a:sym typeface="Amatic SC"/>
            </a:endParaRPr>
          </a:p>
          <a:p>
            <a:pPr indent="457200" lvl="0" marL="914400" rtl="0" algn="l">
              <a:spcBef>
                <a:spcPts val="0"/>
              </a:spcBef>
              <a:spcAft>
                <a:spcPts val="0"/>
              </a:spcAft>
              <a:buNone/>
            </a:pPr>
            <a:r>
              <a:rPr b="1" lang="en" sz="1600">
                <a:solidFill>
                  <a:srgbClr val="FFFFFF"/>
                </a:solidFill>
                <a:latin typeface="Amatic SC"/>
                <a:ea typeface="Amatic SC"/>
                <a:cs typeface="Amatic SC"/>
                <a:sym typeface="Amatic SC"/>
              </a:rPr>
              <a:t>Room 242						</a:t>
            </a:r>
            <a:r>
              <a:rPr b="1" lang="en" sz="1200">
                <a:solidFill>
                  <a:schemeClr val="lt1"/>
                </a:solidFill>
                <a:latin typeface="Amatic SC"/>
                <a:ea typeface="Amatic SC"/>
                <a:cs typeface="Amatic SC"/>
                <a:sym typeface="Amatic SC"/>
              </a:rPr>
              <a:t>*Please allow up to 24 hours for email response</a:t>
            </a:r>
            <a:endParaRPr b="1" sz="1600">
              <a:solidFill>
                <a:srgbClr val="FFFFFF"/>
              </a:solidFill>
              <a:latin typeface="Amatic SC"/>
              <a:ea typeface="Amatic SC"/>
              <a:cs typeface="Amatic SC"/>
              <a:sym typeface="Amatic SC"/>
            </a:endParaRPr>
          </a:p>
          <a:p>
            <a:pPr indent="457200" lvl="0" marL="914400" rtl="0" algn="l">
              <a:spcBef>
                <a:spcPts val="0"/>
              </a:spcBef>
              <a:spcAft>
                <a:spcPts val="0"/>
              </a:spcAft>
              <a:buNone/>
            </a:pPr>
            <a:r>
              <a:rPr b="1" lang="en" sz="1600">
                <a:solidFill>
                  <a:srgbClr val="FFFFFF"/>
                </a:solidFill>
                <a:latin typeface="Amatic SC"/>
                <a:ea typeface="Amatic SC"/>
                <a:cs typeface="Amatic SC"/>
                <a:sym typeface="Amatic SC"/>
              </a:rPr>
              <a:t>Ext. </a:t>
            </a:r>
            <a:r>
              <a:rPr b="1" lang="en" sz="1600">
                <a:solidFill>
                  <a:srgbClr val="FFFFFF"/>
                </a:solidFill>
                <a:latin typeface="Amatic SC"/>
                <a:ea typeface="Amatic SC"/>
                <a:cs typeface="Amatic SC"/>
                <a:sym typeface="Amatic SC"/>
              </a:rPr>
              <a:t>	7654					</a:t>
            </a:r>
            <a:endParaRPr b="1" sz="1600">
              <a:solidFill>
                <a:srgbClr val="FFFFFF"/>
              </a:solidFill>
              <a:latin typeface="Amatic SC"/>
              <a:ea typeface="Amatic SC"/>
              <a:cs typeface="Amatic SC"/>
              <a:sym typeface="Amatic SC"/>
            </a:endParaRPr>
          </a:p>
          <a:p>
            <a:pPr indent="457200" lvl="0" marL="914400" rtl="0" algn="l">
              <a:spcBef>
                <a:spcPts val="0"/>
              </a:spcBef>
              <a:spcAft>
                <a:spcPts val="0"/>
              </a:spcAft>
              <a:buNone/>
            </a:pPr>
            <a:r>
              <a:rPr b="1" lang="en" sz="1200">
                <a:solidFill>
                  <a:srgbClr val="FFFFFF"/>
                </a:solidFill>
                <a:latin typeface="Amatic SC"/>
                <a:ea typeface="Amatic SC"/>
                <a:cs typeface="Amatic SC"/>
                <a:sym typeface="Amatic SC"/>
              </a:rPr>
              <a:t>			</a:t>
            </a:r>
            <a:r>
              <a:rPr b="1" lang="en" sz="1200">
                <a:solidFill>
                  <a:srgbClr val="FFFFFF"/>
                </a:solidFill>
                <a:latin typeface="Amatic SC"/>
                <a:ea typeface="Amatic SC"/>
                <a:cs typeface="Amatic SC"/>
                <a:sym typeface="Amatic SC"/>
              </a:rPr>
              <a:t>				</a:t>
            </a:r>
            <a:endParaRPr b="1" sz="1200">
              <a:solidFill>
                <a:srgbClr val="FFFFFF"/>
              </a:solidFill>
              <a:latin typeface="Amatic SC"/>
              <a:ea typeface="Amatic SC"/>
              <a:cs typeface="Amatic SC"/>
              <a:sym typeface="Amatic SC"/>
            </a:endParaRPr>
          </a:p>
          <a:p>
            <a:pPr indent="457200" lvl="0" marL="914400" rtl="0" algn="l">
              <a:spcBef>
                <a:spcPts val="0"/>
              </a:spcBef>
              <a:spcAft>
                <a:spcPts val="0"/>
              </a:spcAft>
              <a:buNone/>
            </a:pPr>
            <a:r>
              <a:t/>
            </a:r>
            <a:endParaRPr b="1" sz="1600">
              <a:solidFill>
                <a:srgbClr val="FFFFFF"/>
              </a:solidFill>
              <a:latin typeface="Amatic SC"/>
              <a:ea typeface="Amatic SC"/>
              <a:cs typeface="Amatic SC"/>
              <a:sym typeface="Amatic SC"/>
            </a:endParaRPr>
          </a:p>
          <a:p>
            <a:pPr indent="457200" lvl="0" marL="914400" rtl="0" algn="l">
              <a:spcBef>
                <a:spcPts val="0"/>
              </a:spcBef>
              <a:spcAft>
                <a:spcPts val="0"/>
              </a:spcAft>
              <a:buClr>
                <a:schemeClr val="dk1"/>
              </a:buClr>
              <a:buSzPts val="1100"/>
              <a:buFont typeface="Arial"/>
              <a:buNone/>
            </a:pPr>
            <a:r>
              <a:t/>
            </a:r>
            <a:endParaRPr b="1" sz="1200">
              <a:solidFill>
                <a:srgbClr val="FFFFFF"/>
              </a:solidFill>
              <a:latin typeface="Amatic SC"/>
              <a:ea typeface="Amatic SC"/>
              <a:cs typeface="Amatic SC"/>
              <a:sym typeface="Amatic SC"/>
            </a:endParaRPr>
          </a:p>
          <a:p>
            <a:pPr indent="457200" lvl="0" marL="914400" rtl="0" algn="l">
              <a:spcBef>
                <a:spcPts val="0"/>
              </a:spcBef>
              <a:spcAft>
                <a:spcPts val="0"/>
              </a:spcAft>
              <a:buNone/>
            </a:pPr>
            <a:r>
              <a:t/>
            </a:r>
            <a:endParaRPr b="1" sz="1600">
              <a:solidFill>
                <a:srgbClr val="FFFFFF"/>
              </a:solidFill>
              <a:latin typeface="Amatic SC"/>
              <a:ea typeface="Amatic SC"/>
              <a:cs typeface="Amatic SC"/>
              <a:sym typeface="Amatic SC"/>
            </a:endParaRPr>
          </a:p>
          <a:p>
            <a:pPr indent="457200" lvl="0" marL="914400" rtl="0" algn="l">
              <a:spcBef>
                <a:spcPts val="0"/>
              </a:spcBef>
              <a:spcAft>
                <a:spcPts val="0"/>
              </a:spcAft>
              <a:buNone/>
            </a:pPr>
            <a:r>
              <a:t/>
            </a:r>
            <a:endParaRPr b="1" sz="1600">
              <a:solidFill>
                <a:srgbClr val="FFFFFF"/>
              </a:solidFill>
              <a:latin typeface="Amatic SC"/>
              <a:ea typeface="Amatic SC"/>
              <a:cs typeface="Amatic SC"/>
              <a:sym typeface="Amatic SC"/>
            </a:endParaRPr>
          </a:p>
        </p:txBody>
      </p:sp>
      <p:sp>
        <p:nvSpPr>
          <p:cNvPr id="57" name="Google Shape;57;p13"/>
          <p:cNvSpPr txBox="1"/>
          <p:nvPr/>
        </p:nvSpPr>
        <p:spPr>
          <a:xfrm rot="-5400000">
            <a:off x="-214125" y="1786050"/>
            <a:ext cx="876000" cy="428700"/>
          </a:xfrm>
          <a:prstGeom prst="rect">
            <a:avLst/>
          </a:prstGeom>
          <a:solidFill>
            <a:srgbClr val="0B5394"/>
          </a:solidFill>
          <a:ln>
            <a:noFill/>
          </a:ln>
        </p:spPr>
        <p:txBody>
          <a:bodyPr anchorCtr="0" anchor="t" bIns="91425" lIns="91425" spcFirstLastPara="1" rIns="91425" wrap="square" tIns="91425">
            <a:noAutofit/>
          </a:bodyPr>
          <a:lstStyle/>
          <a:p>
            <a:pPr indent="0" lvl="0" marL="0" rtl="0" algn="r">
              <a:spcBef>
                <a:spcPts val="0"/>
              </a:spcBef>
              <a:spcAft>
                <a:spcPts val="0"/>
              </a:spcAft>
              <a:buNone/>
            </a:pPr>
            <a:r>
              <a:rPr b="1" lang="en" sz="1600">
                <a:solidFill>
                  <a:srgbClr val="FFFFFF"/>
                </a:solidFill>
                <a:latin typeface="Amatic SC"/>
                <a:ea typeface="Amatic SC"/>
                <a:cs typeface="Amatic SC"/>
                <a:sym typeface="Amatic SC"/>
              </a:rPr>
              <a:t>Contact Me</a:t>
            </a:r>
            <a:endParaRPr b="1" sz="1600">
              <a:solidFill>
                <a:srgbClr val="FFFFFF"/>
              </a:solidFill>
              <a:latin typeface="Amatic SC"/>
              <a:ea typeface="Amatic SC"/>
              <a:cs typeface="Amatic SC"/>
              <a:sym typeface="Amatic SC"/>
            </a:endParaRPr>
          </a:p>
        </p:txBody>
      </p:sp>
      <p:sp>
        <p:nvSpPr>
          <p:cNvPr id="58" name="Google Shape;58;p13"/>
          <p:cNvSpPr/>
          <p:nvPr/>
        </p:nvSpPr>
        <p:spPr>
          <a:xfrm>
            <a:off x="38100" y="2619375"/>
            <a:ext cx="4610100" cy="3514800"/>
          </a:xfrm>
          <a:prstGeom prst="frame">
            <a:avLst>
              <a:gd fmla="val 2026" name="adj1"/>
            </a:avLst>
          </a:prstGeom>
          <a:solidFill>
            <a:srgbClr val="0B5394"/>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 name="Google Shape;59;p13"/>
          <p:cNvSpPr txBox="1"/>
          <p:nvPr/>
        </p:nvSpPr>
        <p:spPr>
          <a:xfrm>
            <a:off x="133350" y="2695575"/>
            <a:ext cx="4438800" cy="33432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None/>
            </a:pPr>
            <a:r>
              <a:rPr b="1" lang="en" sz="1500" u="sng">
                <a:latin typeface="Amatic SC"/>
                <a:ea typeface="Amatic SC"/>
                <a:cs typeface="Amatic SC"/>
                <a:sym typeface="Amatic SC"/>
              </a:rPr>
              <a:t>Topics of Study</a:t>
            </a:r>
            <a:endParaRPr b="1" sz="1500" u="sng">
              <a:latin typeface="Amatic SC"/>
              <a:ea typeface="Amatic SC"/>
              <a:cs typeface="Amatic SC"/>
              <a:sym typeface="Amatic SC"/>
            </a:endParaRPr>
          </a:p>
          <a:p>
            <a:pPr indent="0" lvl="0" marL="0" rtl="0" algn="r">
              <a:spcBef>
                <a:spcPts val="0"/>
              </a:spcBef>
              <a:spcAft>
                <a:spcPts val="0"/>
              </a:spcAft>
              <a:buNone/>
            </a:pPr>
            <a:r>
              <a:rPr b="1" lang="en">
                <a:latin typeface="Amatic SC"/>
                <a:ea typeface="Amatic SC"/>
                <a:cs typeface="Amatic SC"/>
                <a:sym typeface="Amatic SC"/>
              </a:rPr>
              <a:t>This class is a survey of geography, corresponding to</a:t>
            </a:r>
            <a:endParaRPr b="1">
              <a:latin typeface="Amatic SC"/>
              <a:ea typeface="Amatic SC"/>
              <a:cs typeface="Amatic SC"/>
              <a:sym typeface="Amatic SC"/>
            </a:endParaRPr>
          </a:p>
          <a:p>
            <a:pPr indent="0" lvl="0" marL="0" rtl="0" algn="r">
              <a:spcBef>
                <a:spcPts val="0"/>
              </a:spcBef>
              <a:spcAft>
                <a:spcPts val="0"/>
              </a:spcAft>
              <a:buNone/>
            </a:pPr>
            <a:r>
              <a:rPr b="1" lang="en">
                <a:latin typeface="Amatic SC"/>
                <a:ea typeface="Amatic SC"/>
                <a:cs typeface="Amatic SC"/>
                <a:sym typeface="Amatic SC"/>
              </a:rPr>
              <a:t>MCPS, Montana, and National Geography Content</a:t>
            </a:r>
            <a:endParaRPr b="1">
              <a:latin typeface="Amatic SC"/>
              <a:ea typeface="Amatic SC"/>
              <a:cs typeface="Amatic SC"/>
              <a:sym typeface="Amatic SC"/>
            </a:endParaRPr>
          </a:p>
          <a:p>
            <a:pPr indent="0" lvl="0" marL="0" rtl="0" algn="r">
              <a:spcBef>
                <a:spcPts val="0"/>
              </a:spcBef>
              <a:spcAft>
                <a:spcPts val="0"/>
              </a:spcAft>
              <a:buNone/>
            </a:pPr>
            <a:r>
              <a:rPr b="1" lang="en">
                <a:latin typeface="Amatic SC"/>
                <a:ea typeface="Amatic SC"/>
                <a:cs typeface="Amatic SC"/>
                <a:sym typeface="Amatic SC"/>
              </a:rPr>
              <a:t>Standards. Areas of study that we will explore include</a:t>
            </a:r>
            <a:endParaRPr b="1">
              <a:latin typeface="Amatic SC"/>
              <a:ea typeface="Amatic SC"/>
              <a:cs typeface="Amatic SC"/>
              <a:sym typeface="Amatic SC"/>
            </a:endParaRPr>
          </a:p>
          <a:p>
            <a:pPr indent="0" lvl="0" marL="0" rtl="0" algn="r">
              <a:spcBef>
                <a:spcPts val="0"/>
              </a:spcBef>
              <a:spcAft>
                <a:spcPts val="0"/>
              </a:spcAft>
              <a:buNone/>
            </a:pPr>
            <a:r>
              <a:rPr b="1" lang="en">
                <a:latin typeface="Amatic SC"/>
                <a:ea typeface="Amatic SC"/>
                <a:cs typeface="Amatic SC"/>
                <a:sym typeface="Amatic SC"/>
              </a:rPr>
              <a:t>Culture, people and places, development and </a:t>
            </a:r>
            <a:endParaRPr b="1">
              <a:latin typeface="Amatic SC"/>
              <a:ea typeface="Amatic SC"/>
              <a:cs typeface="Amatic SC"/>
              <a:sym typeface="Amatic SC"/>
            </a:endParaRPr>
          </a:p>
          <a:p>
            <a:pPr indent="0" lvl="0" marL="0" rtl="0" algn="r">
              <a:spcBef>
                <a:spcPts val="0"/>
              </a:spcBef>
              <a:spcAft>
                <a:spcPts val="0"/>
              </a:spcAft>
              <a:buNone/>
            </a:pPr>
            <a:r>
              <a:rPr b="1" lang="en">
                <a:latin typeface="Amatic SC"/>
                <a:ea typeface="Amatic SC"/>
                <a:cs typeface="Amatic SC"/>
                <a:sym typeface="Amatic SC"/>
              </a:rPr>
              <a:t>consumption,  G</a:t>
            </a:r>
            <a:r>
              <a:rPr b="1" lang="en">
                <a:latin typeface="Amatic SC"/>
                <a:ea typeface="Amatic SC"/>
                <a:cs typeface="Amatic SC"/>
                <a:sym typeface="Amatic SC"/>
              </a:rPr>
              <a:t>overnance and authority</a:t>
            </a:r>
            <a:r>
              <a:rPr b="1" lang="en">
                <a:latin typeface="Amatic SC"/>
                <a:ea typeface="Amatic SC"/>
                <a:cs typeface="Amatic SC"/>
                <a:sym typeface="Amatic SC"/>
              </a:rPr>
              <a:t>, Global connections, </a:t>
            </a:r>
            <a:endParaRPr b="1">
              <a:latin typeface="Amatic SC"/>
              <a:ea typeface="Amatic SC"/>
              <a:cs typeface="Amatic SC"/>
              <a:sym typeface="Amatic SC"/>
            </a:endParaRPr>
          </a:p>
          <a:p>
            <a:pPr indent="0" lvl="0" marL="0" rtl="0" algn="r">
              <a:spcBef>
                <a:spcPts val="0"/>
              </a:spcBef>
              <a:spcAft>
                <a:spcPts val="0"/>
              </a:spcAft>
              <a:buNone/>
            </a:pPr>
            <a:r>
              <a:rPr b="1" lang="en">
                <a:latin typeface="Amatic SC"/>
                <a:ea typeface="Amatic SC"/>
                <a:cs typeface="Amatic SC"/>
                <a:sym typeface="Amatic SC"/>
              </a:rPr>
              <a:t>And patterns across time and space. </a:t>
            </a:r>
            <a:endParaRPr b="1">
              <a:latin typeface="Amatic SC"/>
              <a:ea typeface="Amatic SC"/>
              <a:cs typeface="Amatic SC"/>
              <a:sym typeface="Amatic SC"/>
            </a:endParaRPr>
          </a:p>
          <a:p>
            <a:pPr indent="0" lvl="0" marL="0" rtl="0" algn="l">
              <a:spcBef>
                <a:spcPts val="0"/>
              </a:spcBef>
              <a:spcAft>
                <a:spcPts val="0"/>
              </a:spcAft>
              <a:buNone/>
            </a:pPr>
            <a:r>
              <a:rPr b="1" lang="en" sz="1500" u="sng">
                <a:latin typeface="Amatic SC"/>
                <a:ea typeface="Amatic SC"/>
                <a:cs typeface="Amatic SC"/>
                <a:sym typeface="Amatic SC"/>
              </a:rPr>
              <a:t>In this course you will</a:t>
            </a:r>
            <a:endParaRPr b="1" sz="1500" u="sng">
              <a:latin typeface="Amatic SC"/>
              <a:ea typeface="Amatic SC"/>
              <a:cs typeface="Amatic SC"/>
              <a:sym typeface="Amatic SC"/>
            </a:endParaRPr>
          </a:p>
          <a:p>
            <a:pPr indent="-317500" lvl="0" marL="457200" rtl="0" algn="l">
              <a:spcBef>
                <a:spcPts val="0"/>
              </a:spcBef>
              <a:spcAft>
                <a:spcPts val="0"/>
              </a:spcAft>
              <a:buSzPts val="1400"/>
              <a:buFont typeface="Amatic SC"/>
              <a:buChar char="●"/>
            </a:pPr>
            <a:r>
              <a:rPr b="1" lang="en">
                <a:latin typeface="Amatic SC"/>
                <a:ea typeface="Amatic SC"/>
                <a:cs typeface="Amatic SC"/>
                <a:sym typeface="Amatic SC"/>
              </a:rPr>
              <a:t>Cite strong and thorough textual </a:t>
            </a:r>
            <a:endParaRPr b="1">
              <a:latin typeface="Amatic SC"/>
              <a:ea typeface="Amatic SC"/>
              <a:cs typeface="Amatic SC"/>
              <a:sym typeface="Amatic SC"/>
            </a:endParaRPr>
          </a:p>
          <a:p>
            <a:pPr indent="0" lvl="0" marL="457200" rtl="0" algn="l">
              <a:spcBef>
                <a:spcPts val="0"/>
              </a:spcBef>
              <a:spcAft>
                <a:spcPts val="0"/>
              </a:spcAft>
              <a:buNone/>
            </a:pPr>
            <a:r>
              <a:rPr b="1" lang="en">
                <a:latin typeface="Amatic SC"/>
                <a:ea typeface="Amatic SC"/>
                <a:cs typeface="Amatic SC"/>
                <a:sym typeface="Amatic SC"/>
              </a:rPr>
              <a:t>evidence to support arguments</a:t>
            </a:r>
            <a:endParaRPr b="1">
              <a:latin typeface="Amatic SC"/>
              <a:ea typeface="Amatic SC"/>
              <a:cs typeface="Amatic SC"/>
              <a:sym typeface="Amatic SC"/>
            </a:endParaRPr>
          </a:p>
          <a:p>
            <a:pPr indent="-317500" lvl="0" marL="457200" rtl="0" algn="l">
              <a:spcBef>
                <a:spcPts val="0"/>
              </a:spcBef>
              <a:spcAft>
                <a:spcPts val="0"/>
              </a:spcAft>
              <a:buSzPts val="1400"/>
              <a:buFont typeface="Amatic SC"/>
              <a:buChar char="●"/>
            </a:pPr>
            <a:r>
              <a:rPr b="1" lang="en">
                <a:latin typeface="Amatic SC"/>
                <a:ea typeface="Amatic SC"/>
                <a:cs typeface="Amatic SC"/>
                <a:sym typeface="Amatic SC"/>
              </a:rPr>
              <a:t>Participate in collaborative </a:t>
            </a:r>
            <a:endParaRPr b="1">
              <a:latin typeface="Amatic SC"/>
              <a:ea typeface="Amatic SC"/>
              <a:cs typeface="Amatic SC"/>
              <a:sym typeface="Amatic SC"/>
            </a:endParaRPr>
          </a:p>
          <a:p>
            <a:pPr indent="0" lvl="0" marL="457200" rtl="0" algn="l">
              <a:spcBef>
                <a:spcPts val="0"/>
              </a:spcBef>
              <a:spcAft>
                <a:spcPts val="0"/>
              </a:spcAft>
              <a:buNone/>
            </a:pPr>
            <a:r>
              <a:rPr b="1" lang="en">
                <a:latin typeface="Amatic SC"/>
                <a:ea typeface="Amatic SC"/>
                <a:cs typeface="Amatic SC"/>
                <a:sym typeface="Amatic SC"/>
              </a:rPr>
              <a:t>discussions</a:t>
            </a:r>
            <a:endParaRPr b="1">
              <a:latin typeface="Amatic SC"/>
              <a:ea typeface="Amatic SC"/>
              <a:cs typeface="Amatic SC"/>
              <a:sym typeface="Amatic SC"/>
            </a:endParaRPr>
          </a:p>
          <a:p>
            <a:pPr indent="-317500" lvl="0" marL="457200" rtl="0" algn="l">
              <a:spcBef>
                <a:spcPts val="0"/>
              </a:spcBef>
              <a:spcAft>
                <a:spcPts val="0"/>
              </a:spcAft>
              <a:buSzPts val="1400"/>
              <a:buFont typeface="Amatic SC"/>
              <a:buChar char="●"/>
            </a:pPr>
            <a:r>
              <a:rPr b="1" lang="en">
                <a:latin typeface="Amatic SC"/>
                <a:ea typeface="Amatic SC"/>
                <a:cs typeface="Amatic SC"/>
                <a:sym typeface="Amatic SC"/>
              </a:rPr>
              <a:t>Research several topics of personal </a:t>
            </a:r>
            <a:endParaRPr b="1">
              <a:latin typeface="Amatic SC"/>
              <a:ea typeface="Amatic SC"/>
              <a:cs typeface="Amatic SC"/>
              <a:sym typeface="Amatic SC"/>
            </a:endParaRPr>
          </a:p>
          <a:p>
            <a:pPr indent="0" lvl="0" marL="457200" rtl="0" algn="l">
              <a:spcBef>
                <a:spcPts val="0"/>
              </a:spcBef>
              <a:spcAft>
                <a:spcPts val="0"/>
              </a:spcAft>
              <a:buNone/>
            </a:pPr>
            <a:r>
              <a:rPr b="1" lang="en">
                <a:latin typeface="Amatic SC"/>
                <a:ea typeface="Amatic SC"/>
                <a:cs typeface="Amatic SC"/>
                <a:sym typeface="Amatic SC"/>
              </a:rPr>
              <a:t>interest</a:t>
            </a:r>
            <a:endParaRPr b="1">
              <a:latin typeface="Amatic SC"/>
              <a:ea typeface="Amatic SC"/>
              <a:cs typeface="Amatic SC"/>
              <a:sym typeface="Amatic SC"/>
            </a:endParaRPr>
          </a:p>
          <a:p>
            <a:pPr indent="-317500" lvl="0" marL="457200" rtl="0" algn="l">
              <a:spcBef>
                <a:spcPts val="0"/>
              </a:spcBef>
              <a:spcAft>
                <a:spcPts val="0"/>
              </a:spcAft>
              <a:buSzPts val="1400"/>
              <a:buFont typeface="Amatic SC"/>
              <a:buChar char="●"/>
            </a:pPr>
            <a:r>
              <a:rPr b="1" lang="en">
                <a:latin typeface="Amatic SC"/>
                <a:ea typeface="Amatic SC"/>
                <a:cs typeface="Amatic SC"/>
                <a:sym typeface="Amatic SC"/>
              </a:rPr>
              <a:t>SHare research and arguments in several projects and writings</a:t>
            </a:r>
            <a:endParaRPr b="1">
              <a:latin typeface="Amatic SC"/>
              <a:ea typeface="Amatic SC"/>
              <a:cs typeface="Amatic SC"/>
              <a:sym typeface="Amatic SC"/>
            </a:endParaRPr>
          </a:p>
        </p:txBody>
      </p:sp>
      <p:pic>
        <p:nvPicPr>
          <p:cNvPr id="60" name="Google Shape;60;p13"/>
          <p:cNvPicPr preferRelativeResize="0"/>
          <p:nvPr/>
        </p:nvPicPr>
        <p:blipFill rotWithShape="1">
          <a:blip r:embed="rId4">
            <a:alphaModFix/>
          </a:blip>
          <a:srcRect b="9475" l="22797" r="22491" t="7626"/>
          <a:stretch/>
        </p:blipFill>
        <p:spPr>
          <a:xfrm>
            <a:off x="133350" y="2695575"/>
            <a:ext cx="1685925" cy="1341050"/>
          </a:xfrm>
          <a:prstGeom prst="rect">
            <a:avLst/>
          </a:prstGeom>
          <a:noFill/>
          <a:ln>
            <a:noFill/>
          </a:ln>
        </p:spPr>
      </p:pic>
      <p:sp>
        <p:nvSpPr>
          <p:cNvPr id="61" name="Google Shape;61;p13"/>
          <p:cNvSpPr/>
          <p:nvPr/>
        </p:nvSpPr>
        <p:spPr>
          <a:xfrm rot="1197681">
            <a:off x="2705126" y="4276654"/>
            <a:ext cx="1552787" cy="1241322"/>
          </a:xfrm>
          <a:prstGeom prst="cloudCallout">
            <a:avLst>
              <a:gd fmla="val -31004" name="adj1"/>
              <a:gd fmla="val 80907" name="adj2"/>
            </a:avLst>
          </a:prstGeom>
          <a:noFill/>
          <a:ln cap="flat" cmpd="sng" w="2857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 name="Google Shape;62;p13"/>
          <p:cNvSpPr/>
          <p:nvPr/>
        </p:nvSpPr>
        <p:spPr>
          <a:xfrm>
            <a:off x="4781550" y="2619375"/>
            <a:ext cx="2933700" cy="3514800"/>
          </a:xfrm>
          <a:prstGeom prst="frame">
            <a:avLst>
              <a:gd fmla="val 2026" name="adj1"/>
            </a:avLst>
          </a:prstGeom>
          <a:solidFill>
            <a:srgbClr val="0B5394"/>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3" name="Google Shape;63;p13"/>
          <p:cNvSpPr txBox="1"/>
          <p:nvPr/>
        </p:nvSpPr>
        <p:spPr>
          <a:xfrm>
            <a:off x="4895850" y="2714625"/>
            <a:ext cx="2679900" cy="4959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sz="2800">
                <a:solidFill>
                  <a:srgbClr val="1C4587"/>
                </a:solidFill>
                <a:latin typeface="Amatic SC"/>
                <a:ea typeface="Amatic SC"/>
                <a:cs typeface="Amatic SC"/>
                <a:sym typeface="Amatic SC"/>
              </a:rPr>
              <a:t>Expectations</a:t>
            </a:r>
            <a:endParaRPr b="1" sz="2800">
              <a:solidFill>
                <a:srgbClr val="1C4587"/>
              </a:solidFill>
              <a:latin typeface="Amatic SC"/>
              <a:ea typeface="Amatic SC"/>
              <a:cs typeface="Amatic SC"/>
              <a:sym typeface="Amatic SC"/>
            </a:endParaRPr>
          </a:p>
        </p:txBody>
      </p:sp>
      <p:sp>
        <p:nvSpPr>
          <p:cNvPr id="64" name="Google Shape;64;p13"/>
          <p:cNvSpPr/>
          <p:nvPr/>
        </p:nvSpPr>
        <p:spPr>
          <a:xfrm>
            <a:off x="5457825" y="3854300"/>
            <a:ext cx="1600200" cy="1546500"/>
          </a:xfrm>
          <a:prstGeom prst="donut">
            <a:avLst>
              <a:gd fmla="val 10469" name="adj"/>
            </a:avLst>
          </a:prstGeom>
          <a:solidFill>
            <a:srgbClr val="38761D"/>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 name="Google Shape;65;p13"/>
          <p:cNvSpPr/>
          <p:nvPr/>
        </p:nvSpPr>
        <p:spPr>
          <a:xfrm>
            <a:off x="3105150" y="6391275"/>
            <a:ext cx="4610100" cy="3514800"/>
          </a:xfrm>
          <a:prstGeom prst="frame">
            <a:avLst>
              <a:gd fmla="val 2026" name="adj1"/>
            </a:avLst>
          </a:prstGeom>
          <a:solidFill>
            <a:srgbClr val="0B5394"/>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 name="Google Shape;66;p13"/>
          <p:cNvSpPr/>
          <p:nvPr/>
        </p:nvSpPr>
        <p:spPr>
          <a:xfrm>
            <a:off x="38100" y="6391275"/>
            <a:ext cx="2933700" cy="3514800"/>
          </a:xfrm>
          <a:prstGeom prst="frame">
            <a:avLst>
              <a:gd fmla="val 2026" name="adj1"/>
            </a:avLst>
          </a:prstGeom>
          <a:solidFill>
            <a:srgbClr val="0B5394"/>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 name="Google Shape;67;p13"/>
          <p:cNvSpPr txBox="1"/>
          <p:nvPr/>
        </p:nvSpPr>
        <p:spPr>
          <a:xfrm>
            <a:off x="3214650" y="6915150"/>
            <a:ext cx="4391100" cy="771600"/>
          </a:xfrm>
          <a:prstGeom prst="rect">
            <a:avLst/>
          </a:prstGeom>
          <a:solidFill>
            <a:srgbClr val="0B5394"/>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FFFFFF"/>
                </a:solidFill>
                <a:latin typeface="Amatic SC"/>
                <a:ea typeface="Amatic SC"/>
                <a:cs typeface="Amatic SC"/>
                <a:sym typeface="Amatic SC"/>
              </a:rPr>
              <a:t>*It is your responsibility to check your grades regularly. SEE ME if you are concerned about your grades or assignments. Keep up with assignments by accessing </a:t>
            </a:r>
            <a:r>
              <a:rPr b="1" lang="en">
                <a:solidFill>
                  <a:srgbClr val="FFFFFF"/>
                </a:solidFill>
                <a:latin typeface="Amatic SC"/>
                <a:ea typeface="Amatic SC"/>
                <a:cs typeface="Amatic SC"/>
                <a:sym typeface="Amatic SC"/>
              </a:rPr>
              <a:t>Infinite</a:t>
            </a:r>
            <a:r>
              <a:rPr b="1" lang="en">
                <a:solidFill>
                  <a:srgbClr val="FFFFFF"/>
                </a:solidFill>
                <a:latin typeface="Amatic SC"/>
                <a:ea typeface="Amatic SC"/>
                <a:cs typeface="Amatic SC"/>
                <a:sym typeface="Amatic SC"/>
              </a:rPr>
              <a:t> Campus, and utilizing Advisory throughout the week*</a:t>
            </a:r>
            <a:endParaRPr b="1">
              <a:solidFill>
                <a:srgbClr val="FFFFFF"/>
              </a:solidFill>
              <a:latin typeface="Amatic SC"/>
              <a:ea typeface="Amatic SC"/>
              <a:cs typeface="Amatic SC"/>
              <a:sym typeface="Amatic SC"/>
            </a:endParaRPr>
          </a:p>
        </p:txBody>
      </p:sp>
      <p:sp>
        <p:nvSpPr>
          <p:cNvPr id="68" name="Google Shape;68;p13"/>
          <p:cNvSpPr txBox="1"/>
          <p:nvPr/>
        </p:nvSpPr>
        <p:spPr>
          <a:xfrm>
            <a:off x="3190875" y="6477000"/>
            <a:ext cx="4438800" cy="3525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sz="2000" u="sng">
                <a:latin typeface="Amatic SC"/>
                <a:ea typeface="Amatic SC"/>
                <a:cs typeface="Amatic SC"/>
                <a:sym typeface="Amatic SC"/>
              </a:rPr>
              <a:t>Assignments and Grading</a:t>
            </a:r>
            <a:endParaRPr b="1" sz="2000" u="sng">
              <a:latin typeface="Amatic SC"/>
              <a:ea typeface="Amatic SC"/>
              <a:cs typeface="Amatic SC"/>
              <a:sym typeface="Amatic SC"/>
            </a:endParaRPr>
          </a:p>
        </p:txBody>
      </p:sp>
      <p:sp>
        <p:nvSpPr>
          <p:cNvPr id="69" name="Google Shape;69;p13"/>
          <p:cNvSpPr txBox="1"/>
          <p:nvPr/>
        </p:nvSpPr>
        <p:spPr>
          <a:xfrm>
            <a:off x="3238500" y="7934325"/>
            <a:ext cx="1857300" cy="409500"/>
          </a:xfrm>
          <a:prstGeom prst="rect">
            <a:avLst/>
          </a:prstGeom>
          <a:solidFill>
            <a:srgbClr val="6FA8DC"/>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700">
                <a:solidFill>
                  <a:srgbClr val="FFFFFF"/>
                </a:solidFill>
                <a:latin typeface="Amatic SC"/>
                <a:ea typeface="Amatic SC"/>
                <a:cs typeface="Amatic SC"/>
                <a:sym typeface="Amatic SC"/>
              </a:rPr>
              <a:t>5</a:t>
            </a:r>
            <a:r>
              <a:rPr b="1" lang="en" sz="1700">
                <a:solidFill>
                  <a:srgbClr val="FFFFFF"/>
                </a:solidFill>
                <a:latin typeface="Amatic SC"/>
                <a:ea typeface="Amatic SC"/>
                <a:cs typeface="Amatic SC"/>
                <a:sym typeface="Amatic SC"/>
              </a:rPr>
              <a:t>0%</a:t>
            </a:r>
            <a:endParaRPr b="1" sz="1700">
              <a:solidFill>
                <a:srgbClr val="FFFFFF"/>
              </a:solidFill>
              <a:latin typeface="Amatic SC"/>
              <a:ea typeface="Amatic SC"/>
              <a:cs typeface="Amatic SC"/>
              <a:sym typeface="Amatic SC"/>
            </a:endParaRPr>
          </a:p>
        </p:txBody>
      </p:sp>
      <p:sp>
        <p:nvSpPr>
          <p:cNvPr id="70" name="Google Shape;70;p13"/>
          <p:cNvSpPr txBox="1"/>
          <p:nvPr/>
        </p:nvSpPr>
        <p:spPr>
          <a:xfrm>
            <a:off x="3238500" y="8467725"/>
            <a:ext cx="1543200" cy="409500"/>
          </a:xfrm>
          <a:prstGeom prst="rect">
            <a:avLst/>
          </a:prstGeom>
          <a:solidFill>
            <a:srgbClr val="6FA8DC"/>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700">
                <a:solidFill>
                  <a:srgbClr val="FFFFFF"/>
                </a:solidFill>
                <a:latin typeface="Amatic SC"/>
                <a:ea typeface="Amatic SC"/>
                <a:cs typeface="Amatic SC"/>
                <a:sym typeface="Amatic SC"/>
              </a:rPr>
              <a:t>40</a:t>
            </a:r>
            <a:r>
              <a:rPr b="1" lang="en" sz="1700">
                <a:solidFill>
                  <a:srgbClr val="FFFFFF"/>
                </a:solidFill>
                <a:latin typeface="Amatic SC"/>
                <a:ea typeface="Amatic SC"/>
                <a:cs typeface="Amatic SC"/>
                <a:sym typeface="Amatic SC"/>
              </a:rPr>
              <a:t>%</a:t>
            </a:r>
            <a:endParaRPr b="1" sz="1700">
              <a:solidFill>
                <a:srgbClr val="FFFFFF"/>
              </a:solidFill>
              <a:latin typeface="Amatic SC"/>
              <a:ea typeface="Amatic SC"/>
              <a:cs typeface="Amatic SC"/>
              <a:sym typeface="Amatic SC"/>
            </a:endParaRPr>
          </a:p>
        </p:txBody>
      </p:sp>
      <p:sp>
        <p:nvSpPr>
          <p:cNvPr id="71" name="Google Shape;71;p13"/>
          <p:cNvSpPr txBox="1"/>
          <p:nvPr/>
        </p:nvSpPr>
        <p:spPr>
          <a:xfrm>
            <a:off x="3238500" y="9001125"/>
            <a:ext cx="500100" cy="409500"/>
          </a:xfrm>
          <a:prstGeom prst="rect">
            <a:avLst/>
          </a:prstGeom>
          <a:solidFill>
            <a:srgbClr val="6FA8DC"/>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700">
                <a:solidFill>
                  <a:srgbClr val="FFFFFF"/>
                </a:solidFill>
                <a:latin typeface="Amatic SC"/>
                <a:ea typeface="Amatic SC"/>
                <a:cs typeface="Amatic SC"/>
                <a:sym typeface="Amatic SC"/>
              </a:rPr>
              <a:t>10%</a:t>
            </a:r>
            <a:endParaRPr b="1" sz="1700">
              <a:solidFill>
                <a:srgbClr val="FFFFFF"/>
              </a:solidFill>
              <a:latin typeface="Amatic SC"/>
              <a:ea typeface="Amatic SC"/>
              <a:cs typeface="Amatic SC"/>
              <a:sym typeface="Amatic SC"/>
            </a:endParaRPr>
          </a:p>
        </p:txBody>
      </p:sp>
      <p:sp>
        <p:nvSpPr>
          <p:cNvPr id="72" name="Google Shape;72;p13"/>
          <p:cNvSpPr txBox="1"/>
          <p:nvPr/>
        </p:nvSpPr>
        <p:spPr>
          <a:xfrm>
            <a:off x="5362575" y="7943925"/>
            <a:ext cx="2533800" cy="409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700">
                <a:latin typeface="Amatic SC"/>
                <a:ea typeface="Amatic SC"/>
                <a:cs typeface="Amatic SC"/>
                <a:sym typeface="Amatic SC"/>
              </a:rPr>
              <a:t>Daily/Classwork</a:t>
            </a:r>
            <a:endParaRPr b="1" sz="1700">
              <a:latin typeface="Amatic SC"/>
              <a:ea typeface="Amatic SC"/>
              <a:cs typeface="Amatic SC"/>
              <a:sym typeface="Amatic SC"/>
            </a:endParaRPr>
          </a:p>
        </p:txBody>
      </p:sp>
      <p:sp>
        <p:nvSpPr>
          <p:cNvPr id="73" name="Google Shape;73;p13"/>
          <p:cNvSpPr txBox="1"/>
          <p:nvPr/>
        </p:nvSpPr>
        <p:spPr>
          <a:xfrm>
            <a:off x="5372025" y="8467725"/>
            <a:ext cx="2533800" cy="409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700">
                <a:latin typeface="Amatic SC"/>
                <a:ea typeface="Amatic SC"/>
                <a:cs typeface="Amatic SC"/>
                <a:sym typeface="Amatic SC"/>
              </a:rPr>
              <a:t>Tests, Quizzes, Projects</a:t>
            </a:r>
            <a:endParaRPr b="1" sz="1700">
              <a:latin typeface="Amatic SC"/>
              <a:ea typeface="Amatic SC"/>
              <a:cs typeface="Amatic SC"/>
              <a:sym typeface="Amatic SC"/>
            </a:endParaRPr>
          </a:p>
        </p:txBody>
      </p:sp>
      <p:sp>
        <p:nvSpPr>
          <p:cNvPr id="74" name="Google Shape;74;p13"/>
          <p:cNvSpPr txBox="1"/>
          <p:nvPr/>
        </p:nvSpPr>
        <p:spPr>
          <a:xfrm>
            <a:off x="5372025" y="8991525"/>
            <a:ext cx="2533800" cy="409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700">
                <a:latin typeface="Amatic SC"/>
                <a:ea typeface="Amatic SC"/>
                <a:cs typeface="Amatic SC"/>
                <a:sym typeface="Amatic SC"/>
              </a:rPr>
              <a:t>Citizenship, Bellringers</a:t>
            </a:r>
            <a:endParaRPr b="1" sz="1700">
              <a:latin typeface="Amatic SC"/>
              <a:ea typeface="Amatic SC"/>
              <a:cs typeface="Amatic SC"/>
              <a:sym typeface="Amatic SC"/>
            </a:endParaRPr>
          </a:p>
        </p:txBody>
      </p:sp>
      <p:sp>
        <p:nvSpPr>
          <p:cNvPr id="75" name="Google Shape;75;p13"/>
          <p:cNvSpPr txBox="1"/>
          <p:nvPr/>
        </p:nvSpPr>
        <p:spPr>
          <a:xfrm>
            <a:off x="133350" y="6467475"/>
            <a:ext cx="2762100" cy="3343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900" u="sng">
                <a:latin typeface="Amatic SC"/>
                <a:ea typeface="Amatic SC"/>
                <a:cs typeface="Amatic SC"/>
                <a:sym typeface="Amatic SC"/>
              </a:rPr>
              <a:t>Materials Needed</a:t>
            </a:r>
            <a:endParaRPr b="1" sz="1900" u="sng">
              <a:latin typeface="Amatic SC"/>
              <a:ea typeface="Amatic SC"/>
              <a:cs typeface="Amatic SC"/>
              <a:sym typeface="Amatic SC"/>
            </a:endParaRPr>
          </a:p>
          <a:p>
            <a:pPr indent="0" lvl="0" marL="0" rtl="0" algn="l">
              <a:spcBef>
                <a:spcPts val="0"/>
              </a:spcBef>
              <a:spcAft>
                <a:spcPts val="0"/>
              </a:spcAft>
              <a:buNone/>
            </a:pPr>
            <a:r>
              <a:t/>
            </a:r>
            <a:endParaRPr b="1" sz="1900">
              <a:latin typeface="Amatic SC"/>
              <a:ea typeface="Amatic SC"/>
              <a:cs typeface="Amatic SC"/>
              <a:sym typeface="Amatic SC"/>
            </a:endParaRPr>
          </a:p>
          <a:p>
            <a:pPr indent="-349250" lvl="0" marL="457200" rtl="0" algn="l">
              <a:spcBef>
                <a:spcPts val="0"/>
              </a:spcBef>
              <a:spcAft>
                <a:spcPts val="0"/>
              </a:spcAft>
              <a:buSzPts val="1900"/>
              <a:buFont typeface="Amatic SC"/>
              <a:buChar char="●"/>
            </a:pPr>
            <a:r>
              <a:rPr b="1" lang="en" sz="1900">
                <a:latin typeface="Amatic SC"/>
                <a:ea typeface="Amatic SC"/>
                <a:cs typeface="Amatic SC"/>
                <a:sym typeface="Amatic SC"/>
              </a:rPr>
              <a:t>A binder or folder for keeping notes and handouts</a:t>
            </a:r>
            <a:endParaRPr b="1" sz="1900">
              <a:latin typeface="Amatic SC"/>
              <a:ea typeface="Amatic SC"/>
              <a:cs typeface="Amatic SC"/>
              <a:sym typeface="Amatic SC"/>
            </a:endParaRPr>
          </a:p>
          <a:p>
            <a:pPr indent="-349250" lvl="0" marL="457200" rtl="0" algn="l">
              <a:spcBef>
                <a:spcPts val="0"/>
              </a:spcBef>
              <a:spcAft>
                <a:spcPts val="0"/>
              </a:spcAft>
              <a:buSzPts val="1900"/>
              <a:buFont typeface="Amatic SC"/>
              <a:buChar char="●"/>
            </a:pPr>
            <a:r>
              <a:rPr b="1" lang="en" sz="1900">
                <a:latin typeface="Amatic SC"/>
                <a:ea typeface="Amatic SC"/>
                <a:cs typeface="Amatic SC"/>
                <a:sym typeface="Amatic SC"/>
              </a:rPr>
              <a:t>Pens and/or pencils</a:t>
            </a:r>
            <a:endParaRPr b="1" sz="1900">
              <a:latin typeface="Amatic SC"/>
              <a:ea typeface="Amatic SC"/>
              <a:cs typeface="Amatic SC"/>
              <a:sym typeface="Amatic SC"/>
            </a:endParaRPr>
          </a:p>
          <a:p>
            <a:pPr indent="-349250" lvl="0" marL="457200" rtl="0" algn="l">
              <a:spcBef>
                <a:spcPts val="0"/>
              </a:spcBef>
              <a:spcAft>
                <a:spcPts val="0"/>
              </a:spcAft>
              <a:buSzPts val="1900"/>
              <a:buFont typeface="Amatic SC"/>
              <a:buChar char="●"/>
            </a:pPr>
            <a:r>
              <a:rPr b="1" lang="en" sz="1900">
                <a:latin typeface="Amatic SC"/>
                <a:ea typeface="Amatic SC"/>
                <a:cs typeface="Amatic SC"/>
                <a:sym typeface="Amatic SC"/>
              </a:rPr>
              <a:t>Colored pencils or markers</a:t>
            </a:r>
            <a:endParaRPr b="1" sz="1900">
              <a:latin typeface="Amatic SC"/>
              <a:ea typeface="Amatic SC"/>
              <a:cs typeface="Amatic SC"/>
              <a:sym typeface="Amatic SC"/>
            </a:endParaRPr>
          </a:p>
          <a:p>
            <a:pPr indent="-349250" lvl="0" marL="457200" rtl="0" algn="l">
              <a:spcBef>
                <a:spcPts val="0"/>
              </a:spcBef>
              <a:spcAft>
                <a:spcPts val="0"/>
              </a:spcAft>
              <a:buSzPts val="1900"/>
              <a:buFont typeface="Amatic SC"/>
              <a:buChar char="●"/>
            </a:pPr>
            <a:r>
              <a:rPr b="1" lang="en" sz="1900">
                <a:latin typeface="Amatic SC"/>
                <a:ea typeface="Amatic SC"/>
                <a:cs typeface="Amatic SC"/>
                <a:sym typeface="Amatic SC"/>
              </a:rPr>
              <a:t>Chromebook</a:t>
            </a:r>
            <a:endParaRPr b="1" sz="1900">
              <a:latin typeface="Amatic SC"/>
              <a:ea typeface="Amatic SC"/>
              <a:cs typeface="Amatic SC"/>
              <a:sym typeface="Amatic SC"/>
            </a:endParaRPr>
          </a:p>
        </p:txBody>
      </p:sp>
      <p:pic>
        <p:nvPicPr>
          <p:cNvPr id="76" name="Google Shape;76;p13"/>
          <p:cNvPicPr preferRelativeResize="0"/>
          <p:nvPr/>
        </p:nvPicPr>
        <p:blipFill rotWithShape="1">
          <a:blip r:embed="rId5">
            <a:alphaModFix/>
          </a:blip>
          <a:srcRect b="44249" l="0" r="3781" t="0"/>
          <a:stretch/>
        </p:blipFill>
        <p:spPr>
          <a:xfrm>
            <a:off x="956425" y="9110675"/>
            <a:ext cx="1939025" cy="747625"/>
          </a:xfrm>
          <a:prstGeom prst="rect">
            <a:avLst/>
          </a:prstGeom>
          <a:noFill/>
          <a:ln>
            <a:noFill/>
          </a:ln>
        </p:spPr>
      </p:pic>
      <p:pic>
        <p:nvPicPr>
          <p:cNvPr id="77" name="Google Shape;77;p13"/>
          <p:cNvPicPr preferRelativeResize="0"/>
          <p:nvPr/>
        </p:nvPicPr>
        <p:blipFill rotWithShape="1">
          <a:blip r:embed="rId5">
            <a:alphaModFix/>
          </a:blip>
          <a:srcRect b="44249" l="3778" r="4055" t="0"/>
          <a:stretch/>
        </p:blipFill>
        <p:spPr>
          <a:xfrm>
            <a:off x="133350" y="9110675"/>
            <a:ext cx="1857375" cy="747625"/>
          </a:xfrm>
          <a:prstGeom prst="rect">
            <a:avLst/>
          </a:prstGeom>
          <a:noFill/>
          <a:ln>
            <a:noFill/>
          </a:ln>
        </p:spPr>
      </p:pic>
      <p:pic>
        <p:nvPicPr>
          <p:cNvPr id="78" name="Google Shape;78;p13"/>
          <p:cNvPicPr preferRelativeResize="0"/>
          <p:nvPr/>
        </p:nvPicPr>
        <p:blipFill>
          <a:blip r:embed="rId6">
            <a:alphaModFix/>
          </a:blip>
          <a:stretch>
            <a:fillRect/>
          </a:stretch>
        </p:blipFill>
        <p:spPr>
          <a:xfrm rot="5400000">
            <a:off x="5069899" y="3489626"/>
            <a:ext cx="2364201" cy="2331299"/>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2" name="Shape 82"/>
        <p:cNvGrpSpPr/>
        <p:nvPr/>
      </p:nvGrpSpPr>
      <p:grpSpPr>
        <a:xfrm>
          <a:off x="0" y="0"/>
          <a:ext cx="0" cy="0"/>
          <a:chOff x="0" y="0"/>
          <a:chExt cx="0" cy="0"/>
        </a:xfrm>
      </p:grpSpPr>
      <p:pic>
        <p:nvPicPr>
          <p:cNvPr id="83" name="Google Shape;83;p14"/>
          <p:cNvPicPr preferRelativeResize="0"/>
          <p:nvPr/>
        </p:nvPicPr>
        <p:blipFill rotWithShape="1">
          <a:blip r:embed="rId3">
            <a:alphaModFix/>
          </a:blip>
          <a:srcRect b="2281" l="4567" r="45189" t="3441"/>
          <a:stretch/>
        </p:blipFill>
        <p:spPr>
          <a:xfrm>
            <a:off x="5172075" y="-747750"/>
            <a:ext cx="2933700" cy="2881425"/>
          </a:xfrm>
          <a:prstGeom prst="rect">
            <a:avLst/>
          </a:prstGeom>
          <a:noFill/>
          <a:ln>
            <a:noFill/>
          </a:ln>
        </p:spPr>
      </p:pic>
      <p:sp>
        <p:nvSpPr>
          <p:cNvPr id="84" name="Google Shape;84;p14"/>
          <p:cNvSpPr txBox="1"/>
          <p:nvPr/>
        </p:nvSpPr>
        <p:spPr>
          <a:xfrm>
            <a:off x="4086225" y="1724024"/>
            <a:ext cx="3505200" cy="3343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2000" u="sng">
                <a:latin typeface="Amatic SC"/>
                <a:ea typeface="Amatic SC"/>
                <a:cs typeface="Amatic SC"/>
                <a:sym typeface="Amatic SC"/>
              </a:rPr>
              <a:t>Academic Dishonesty</a:t>
            </a:r>
            <a:endParaRPr b="1">
              <a:latin typeface="Amatic SC"/>
              <a:ea typeface="Amatic SC"/>
              <a:cs typeface="Amatic SC"/>
              <a:sym typeface="Amatic SC"/>
            </a:endParaRPr>
          </a:p>
          <a:p>
            <a:pPr indent="0" lvl="0" marL="0" rtl="0" algn="l">
              <a:lnSpc>
                <a:spcPct val="115000"/>
              </a:lnSpc>
              <a:spcBef>
                <a:spcPts val="0"/>
              </a:spcBef>
              <a:spcAft>
                <a:spcPts val="0"/>
              </a:spcAft>
              <a:buNone/>
            </a:pPr>
            <a:r>
              <a:rPr b="1" lang="en" sz="1300">
                <a:solidFill>
                  <a:schemeClr val="dk1"/>
                </a:solidFill>
                <a:latin typeface="Amatic SC"/>
                <a:ea typeface="Amatic SC"/>
                <a:cs typeface="Amatic SC"/>
                <a:sym typeface="Amatic SC"/>
              </a:rPr>
              <a:t>The Sentinel High School student handbook defines cheating as, “An effort to improve grades by copying notes, papers, looking at another’s paper or test, plagiarism, etc.” This includes but is not limited to:</a:t>
            </a:r>
            <a:endParaRPr b="1" sz="1300">
              <a:solidFill>
                <a:schemeClr val="dk1"/>
              </a:solidFill>
              <a:latin typeface="Amatic SC"/>
              <a:ea typeface="Amatic SC"/>
              <a:cs typeface="Amatic SC"/>
              <a:sym typeface="Amatic SC"/>
            </a:endParaRPr>
          </a:p>
          <a:p>
            <a:pPr indent="0" lvl="0" marL="0" rtl="0" algn="l">
              <a:lnSpc>
                <a:spcPct val="115000"/>
              </a:lnSpc>
              <a:spcBef>
                <a:spcPts val="0"/>
              </a:spcBef>
              <a:spcAft>
                <a:spcPts val="0"/>
              </a:spcAft>
              <a:buNone/>
            </a:pPr>
            <a:r>
              <a:t/>
            </a:r>
            <a:endParaRPr b="1" sz="1300">
              <a:solidFill>
                <a:schemeClr val="dk1"/>
              </a:solidFill>
              <a:latin typeface="Amatic SC"/>
              <a:ea typeface="Amatic SC"/>
              <a:cs typeface="Amatic SC"/>
              <a:sym typeface="Amatic SC"/>
            </a:endParaRPr>
          </a:p>
          <a:p>
            <a:pPr indent="-311150" lvl="0" marL="457200" rtl="0" algn="l">
              <a:lnSpc>
                <a:spcPct val="115000"/>
              </a:lnSpc>
              <a:spcBef>
                <a:spcPts val="0"/>
              </a:spcBef>
              <a:spcAft>
                <a:spcPts val="0"/>
              </a:spcAft>
              <a:buClr>
                <a:schemeClr val="dk1"/>
              </a:buClr>
              <a:buSzPts val="1300"/>
              <a:buFont typeface="Amatic SC"/>
              <a:buChar char="●"/>
            </a:pPr>
            <a:r>
              <a:rPr b="1" lang="en" sz="1300">
                <a:solidFill>
                  <a:schemeClr val="dk1"/>
                </a:solidFill>
                <a:latin typeface="Amatic SC"/>
                <a:ea typeface="Amatic SC"/>
                <a:cs typeface="Amatic SC"/>
                <a:sym typeface="Amatic SC"/>
              </a:rPr>
              <a:t>copying a classmate’s work, </a:t>
            </a:r>
            <a:endParaRPr b="1" sz="1300">
              <a:solidFill>
                <a:schemeClr val="dk1"/>
              </a:solidFill>
              <a:latin typeface="Amatic SC"/>
              <a:ea typeface="Amatic SC"/>
              <a:cs typeface="Amatic SC"/>
              <a:sym typeface="Amatic SC"/>
            </a:endParaRPr>
          </a:p>
          <a:p>
            <a:pPr indent="-311150" lvl="0" marL="457200" rtl="0" algn="l">
              <a:lnSpc>
                <a:spcPct val="115000"/>
              </a:lnSpc>
              <a:spcBef>
                <a:spcPts val="0"/>
              </a:spcBef>
              <a:spcAft>
                <a:spcPts val="0"/>
              </a:spcAft>
              <a:buClr>
                <a:schemeClr val="dk1"/>
              </a:buClr>
              <a:buSzPts val="1300"/>
              <a:buFont typeface="Amatic SC"/>
              <a:buChar char="●"/>
            </a:pPr>
            <a:r>
              <a:rPr b="1" lang="en" sz="1300">
                <a:solidFill>
                  <a:schemeClr val="dk1"/>
                </a:solidFill>
                <a:latin typeface="Amatic SC"/>
                <a:ea typeface="Amatic SC"/>
                <a:cs typeface="Amatic SC"/>
                <a:sym typeface="Amatic SC"/>
              </a:rPr>
              <a:t>copying from an online source/author (Including Generative AI)</a:t>
            </a:r>
            <a:endParaRPr b="1" sz="1300">
              <a:solidFill>
                <a:schemeClr val="dk1"/>
              </a:solidFill>
              <a:latin typeface="Amatic SC"/>
              <a:ea typeface="Amatic SC"/>
              <a:cs typeface="Amatic SC"/>
              <a:sym typeface="Amatic SC"/>
            </a:endParaRPr>
          </a:p>
          <a:p>
            <a:pPr indent="-311150" lvl="0" marL="457200" rtl="0" algn="l">
              <a:lnSpc>
                <a:spcPct val="115000"/>
              </a:lnSpc>
              <a:spcBef>
                <a:spcPts val="0"/>
              </a:spcBef>
              <a:spcAft>
                <a:spcPts val="0"/>
              </a:spcAft>
              <a:buClr>
                <a:schemeClr val="dk1"/>
              </a:buClr>
              <a:buSzPts val="1300"/>
              <a:buFont typeface="Amatic SC"/>
              <a:buChar char="●"/>
            </a:pPr>
            <a:r>
              <a:rPr b="1" lang="en" sz="1300">
                <a:solidFill>
                  <a:schemeClr val="dk1"/>
                </a:solidFill>
                <a:latin typeface="Amatic SC"/>
                <a:ea typeface="Amatic SC"/>
                <a:cs typeface="Amatic SC"/>
                <a:sym typeface="Amatic SC"/>
              </a:rPr>
              <a:t>inserting a couple of your own words into another author’s statement without citing the source. </a:t>
            </a:r>
            <a:endParaRPr b="1" sz="1300">
              <a:solidFill>
                <a:schemeClr val="dk1"/>
              </a:solidFill>
              <a:latin typeface="Amatic SC"/>
              <a:ea typeface="Amatic SC"/>
              <a:cs typeface="Amatic SC"/>
              <a:sym typeface="Amatic SC"/>
            </a:endParaRPr>
          </a:p>
          <a:p>
            <a:pPr indent="0" lvl="0" marL="0" rtl="0" algn="l">
              <a:lnSpc>
                <a:spcPct val="115000"/>
              </a:lnSpc>
              <a:spcBef>
                <a:spcPts val="0"/>
              </a:spcBef>
              <a:spcAft>
                <a:spcPts val="0"/>
              </a:spcAft>
              <a:buNone/>
            </a:pPr>
            <a:r>
              <a:t/>
            </a:r>
            <a:endParaRPr b="1" sz="1300">
              <a:solidFill>
                <a:schemeClr val="dk1"/>
              </a:solidFill>
              <a:latin typeface="Amatic SC"/>
              <a:ea typeface="Amatic SC"/>
              <a:cs typeface="Amatic SC"/>
              <a:sym typeface="Amatic SC"/>
            </a:endParaRPr>
          </a:p>
          <a:p>
            <a:pPr indent="0" lvl="0" marL="0" rtl="0" algn="l">
              <a:lnSpc>
                <a:spcPct val="115000"/>
              </a:lnSpc>
              <a:spcBef>
                <a:spcPts val="0"/>
              </a:spcBef>
              <a:spcAft>
                <a:spcPts val="0"/>
              </a:spcAft>
              <a:buNone/>
            </a:pPr>
            <a:r>
              <a:rPr b="1" lang="en" sz="1300">
                <a:solidFill>
                  <a:schemeClr val="dk1"/>
                </a:solidFill>
                <a:latin typeface="Amatic SC"/>
                <a:ea typeface="Amatic SC"/>
                <a:cs typeface="Amatic SC"/>
                <a:sym typeface="Amatic SC"/>
              </a:rPr>
              <a:t>Please see student handbook for consequences of plagiarism</a:t>
            </a:r>
            <a:endParaRPr b="1" sz="1300">
              <a:latin typeface="Amatic SC"/>
              <a:ea typeface="Amatic SC"/>
              <a:cs typeface="Amatic SC"/>
              <a:sym typeface="Amatic SC"/>
            </a:endParaRPr>
          </a:p>
        </p:txBody>
      </p:sp>
      <p:sp>
        <p:nvSpPr>
          <p:cNvPr id="85" name="Google Shape;85;p14"/>
          <p:cNvSpPr/>
          <p:nvPr/>
        </p:nvSpPr>
        <p:spPr>
          <a:xfrm>
            <a:off x="76200" y="1638300"/>
            <a:ext cx="3733800" cy="3305100"/>
          </a:xfrm>
          <a:prstGeom prst="frame">
            <a:avLst>
              <a:gd fmla="val 2026" name="adj1"/>
            </a:avLst>
          </a:prstGeom>
          <a:solidFill>
            <a:srgbClr val="0B5394"/>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 name="Google Shape;86;p14"/>
          <p:cNvSpPr/>
          <p:nvPr/>
        </p:nvSpPr>
        <p:spPr>
          <a:xfrm>
            <a:off x="3971925" y="1638300"/>
            <a:ext cx="3733800" cy="3305100"/>
          </a:xfrm>
          <a:prstGeom prst="frame">
            <a:avLst>
              <a:gd fmla="val 2026" name="adj1"/>
            </a:avLst>
          </a:prstGeom>
          <a:solidFill>
            <a:srgbClr val="0B5394"/>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14"/>
          <p:cNvSpPr/>
          <p:nvPr/>
        </p:nvSpPr>
        <p:spPr>
          <a:xfrm>
            <a:off x="76200" y="5067300"/>
            <a:ext cx="7629600" cy="4530600"/>
          </a:xfrm>
          <a:prstGeom prst="frame">
            <a:avLst>
              <a:gd fmla="val 2026" name="adj1"/>
            </a:avLst>
          </a:prstGeom>
          <a:solidFill>
            <a:srgbClr val="0B5394"/>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14"/>
          <p:cNvSpPr txBox="1"/>
          <p:nvPr/>
        </p:nvSpPr>
        <p:spPr>
          <a:xfrm>
            <a:off x="161925" y="1724025"/>
            <a:ext cx="3552900" cy="3137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2000" u="sng">
                <a:latin typeface="Amatic SC"/>
                <a:ea typeface="Amatic SC"/>
                <a:cs typeface="Amatic SC"/>
                <a:sym typeface="Amatic SC"/>
              </a:rPr>
              <a:t>Late Work / Make Up Policy </a:t>
            </a:r>
            <a:endParaRPr b="1" u="sng">
              <a:latin typeface="Amatic SC"/>
              <a:ea typeface="Amatic SC"/>
              <a:cs typeface="Amatic SC"/>
              <a:sym typeface="Amatic SC"/>
            </a:endParaRPr>
          </a:p>
          <a:p>
            <a:pPr indent="0" lvl="0" marL="0" rtl="0" algn="l">
              <a:spcBef>
                <a:spcPts val="0"/>
              </a:spcBef>
              <a:spcAft>
                <a:spcPts val="0"/>
              </a:spcAft>
              <a:buNone/>
            </a:pPr>
            <a:r>
              <a:t/>
            </a:r>
            <a:endParaRPr b="1" sz="1600">
              <a:latin typeface="Amatic SC"/>
              <a:ea typeface="Amatic SC"/>
              <a:cs typeface="Amatic SC"/>
              <a:sym typeface="Amatic SC"/>
            </a:endParaRPr>
          </a:p>
          <a:p>
            <a:pPr indent="0" lvl="0" marL="0" rtl="0" algn="l">
              <a:spcBef>
                <a:spcPts val="0"/>
              </a:spcBef>
              <a:spcAft>
                <a:spcPts val="0"/>
              </a:spcAft>
              <a:buNone/>
            </a:pPr>
            <a:r>
              <a:rPr b="1" lang="en" sz="1500">
                <a:solidFill>
                  <a:schemeClr val="dk1"/>
                </a:solidFill>
                <a:latin typeface="Amatic SC"/>
                <a:ea typeface="Amatic SC"/>
                <a:cs typeface="Amatic SC"/>
                <a:sym typeface="Amatic SC"/>
              </a:rPr>
              <a:t>Work done in-class will be collected </a:t>
            </a:r>
            <a:endParaRPr b="1" sz="1500">
              <a:solidFill>
                <a:schemeClr val="dk1"/>
              </a:solidFill>
              <a:latin typeface="Amatic SC"/>
              <a:ea typeface="Amatic SC"/>
              <a:cs typeface="Amatic SC"/>
              <a:sym typeface="Amatic SC"/>
            </a:endParaRPr>
          </a:p>
          <a:p>
            <a:pPr indent="0" lvl="0" marL="0" rtl="0" algn="l">
              <a:spcBef>
                <a:spcPts val="0"/>
              </a:spcBef>
              <a:spcAft>
                <a:spcPts val="0"/>
              </a:spcAft>
              <a:buNone/>
            </a:pPr>
            <a:r>
              <a:rPr b="1" lang="en" sz="1500">
                <a:solidFill>
                  <a:schemeClr val="dk1"/>
                </a:solidFill>
                <a:latin typeface="Amatic SC"/>
                <a:ea typeface="Amatic SC"/>
                <a:cs typeface="Amatic SC"/>
                <a:sym typeface="Amatic SC"/>
              </a:rPr>
              <a:t>At The end of the period, and </a:t>
            </a:r>
            <a:endParaRPr b="1" sz="1500">
              <a:solidFill>
                <a:schemeClr val="dk1"/>
              </a:solidFill>
              <a:latin typeface="Amatic SC"/>
              <a:ea typeface="Amatic SC"/>
              <a:cs typeface="Amatic SC"/>
              <a:sym typeface="Amatic SC"/>
            </a:endParaRPr>
          </a:p>
          <a:p>
            <a:pPr indent="0" lvl="0" marL="0" rtl="0" algn="l">
              <a:spcBef>
                <a:spcPts val="0"/>
              </a:spcBef>
              <a:spcAft>
                <a:spcPts val="0"/>
              </a:spcAft>
              <a:buNone/>
            </a:pPr>
            <a:r>
              <a:rPr b="1" lang="en" sz="1500">
                <a:solidFill>
                  <a:schemeClr val="dk1"/>
                </a:solidFill>
                <a:latin typeface="Amatic SC"/>
                <a:ea typeface="Amatic SC"/>
                <a:cs typeface="Amatic SC"/>
                <a:sym typeface="Amatic SC"/>
              </a:rPr>
              <a:t>considered Late Thereafter.</a:t>
            </a:r>
            <a:endParaRPr b="1" sz="1500">
              <a:solidFill>
                <a:schemeClr val="dk1"/>
              </a:solidFill>
              <a:latin typeface="Amatic SC"/>
              <a:ea typeface="Amatic SC"/>
              <a:cs typeface="Amatic SC"/>
              <a:sym typeface="Amatic SC"/>
            </a:endParaRPr>
          </a:p>
          <a:p>
            <a:pPr indent="0" lvl="0" marL="0" rtl="0" algn="l">
              <a:spcBef>
                <a:spcPts val="0"/>
              </a:spcBef>
              <a:spcAft>
                <a:spcPts val="0"/>
              </a:spcAft>
              <a:buClr>
                <a:schemeClr val="dk1"/>
              </a:buClr>
              <a:buSzPts val="1100"/>
              <a:buFont typeface="Arial"/>
              <a:buNone/>
            </a:pPr>
            <a:r>
              <a:t/>
            </a:r>
            <a:endParaRPr b="1" sz="1500">
              <a:solidFill>
                <a:schemeClr val="dk1"/>
              </a:solidFill>
              <a:latin typeface="Amatic SC"/>
              <a:ea typeface="Amatic SC"/>
              <a:cs typeface="Amatic SC"/>
              <a:sym typeface="Amatic SC"/>
            </a:endParaRPr>
          </a:p>
          <a:p>
            <a:pPr indent="-323850" lvl="0" marL="457200" rtl="0" algn="l">
              <a:spcBef>
                <a:spcPts val="0"/>
              </a:spcBef>
              <a:spcAft>
                <a:spcPts val="0"/>
              </a:spcAft>
              <a:buSzPts val="1500"/>
              <a:buFont typeface="Amatic SC"/>
              <a:buChar char="●"/>
            </a:pPr>
            <a:r>
              <a:rPr b="1" lang="en" sz="1500">
                <a:latin typeface="Amatic SC"/>
                <a:ea typeface="Amatic SC"/>
                <a:cs typeface="Amatic SC"/>
                <a:sym typeface="Amatic SC"/>
              </a:rPr>
              <a:t>Late </a:t>
            </a:r>
            <a:r>
              <a:rPr b="1" lang="en" sz="1500">
                <a:latin typeface="Amatic SC"/>
                <a:ea typeface="Amatic SC"/>
                <a:cs typeface="Amatic SC"/>
                <a:sym typeface="Amatic SC"/>
              </a:rPr>
              <a:t>work will be taken at ¾ after one week, and ½ until the end of the UNIT</a:t>
            </a:r>
            <a:endParaRPr b="1" sz="1500">
              <a:latin typeface="Amatic SC"/>
              <a:ea typeface="Amatic SC"/>
              <a:cs typeface="Amatic SC"/>
              <a:sym typeface="Amatic SC"/>
            </a:endParaRPr>
          </a:p>
          <a:p>
            <a:pPr indent="-323850" lvl="0" marL="457200" rtl="0" algn="l">
              <a:spcBef>
                <a:spcPts val="0"/>
              </a:spcBef>
              <a:spcAft>
                <a:spcPts val="0"/>
              </a:spcAft>
              <a:buSzPts val="1500"/>
              <a:buFont typeface="Amatic SC"/>
              <a:buChar char="●"/>
            </a:pPr>
            <a:r>
              <a:rPr b="1" lang="en" sz="1500">
                <a:latin typeface="Amatic SC"/>
                <a:ea typeface="Amatic SC"/>
                <a:cs typeface="Amatic SC"/>
                <a:sym typeface="Amatic SC"/>
              </a:rPr>
              <a:t>Per school policy, NO late work will be accepted beyond end of unit. See student handbook for exceptions</a:t>
            </a:r>
            <a:endParaRPr b="1" sz="1500">
              <a:latin typeface="Amatic SC"/>
              <a:ea typeface="Amatic SC"/>
              <a:cs typeface="Amatic SC"/>
              <a:sym typeface="Amatic SC"/>
            </a:endParaRPr>
          </a:p>
        </p:txBody>
      </p:sp>
      <p:pic>
        <p:nvPicPr>
          <p:cNvPr id="89" name="Google Shape;89;p14"/>
          <p:cNvPicPr preferRelativeResize="0"/>
          <p:nvPr/>
        </p:nvPicPr>
        <p:blipFill>
          <a:blip r:embed="rId4">
            <a:alphaModFix/>
          </a:blip>
          <a:stretch>
            <a:fillRect/>
          </a:stretch>
        </p:blipFill>
        <p:spPr>
          <a:xfrm>
            <a:off x="2390775" y="1840345"/>
            <a:ext cx="1143000" cy="1297605"/>
          </a:xfrm>
          <a:prstGeom prst="rect">
            <a:avLst/>
          </a:prstGeom>
          <a:noFill/>
          <a:ln>
            <a:noFill/>
          </a:ln>
        </p:spPr>
      </p:pic>
      <p:sp>
        <p:nvSpPr>
          <p:cNvPr id="90" name="Google Shape;90;p14"/>
          <p:cNvSpPr/>
          <p:nvPr/>
        </p:nvSpPr>
        <p:spPr>
          <a:xfrm>
            <a:off x="6743700" y="2819325"/>
            <a:ext cx="647700" cy="619200"/>
          </a:xfrm>
          <a:prstGeom prst="noSmoking">
            <a:avLst>
              <a:gd fmla="val 9989" name="adj"/>
            </a:avLst>
          </a:pr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 name="Google Shape;91;p14"/>
          <p:cNvSpPr txBox="1"/>
          <p:nvPr/>
        </p:nvSpPr>
        <p:spPr>
          <a:xfrm rot="360">
            <a:off x="-3" y="300"/>
            <a:ext cx="5724600" cy="14334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sz="7200">
                <a:solidFill>
                  <a:srgbClr val="38761D"/>
                </a:solidFill>
                <a:latin typeface="Amatic SC"/>
                <a:ea typeface="Amatic SC"/>
                <a:cs typeface="Amatic SC"/>
                <a:sym typeface="Amatic SC"/>
              </a:rPr>
              <a:t>World Geography</a:t>
            </a:r>
            <a:endParaRPr b="1" sz="2400">
              <a:solidFill>
                <a:srgbClr val="38761D"/>
              </a:solidFill>
              <a:latin typeface="Amatic SC"/>
              <a:ea typeface="Amatic SC"/>
              <a:cs typeface="Amatic SC"/>
              <a:sym typeface="Amatic SC"/>
            </a:endParaRPr>
          </a:p>
          <a:p>
            <a:pPr indent="0" lvl="0" marL="0" rtl="0" algn="ctr">
              <a:spcBef>
                <a:spcPts val="0"/>
              </a:spcBef>
              <a:spcAft>
                <a:spcPts val="0"/>
              </a:spcAft>
              <a:buNone/>
            </a:pPr>
            <a:r>
              <a:rPr b="1" lang="en" sz="2400">
                <a:solidFill>
                  <a:srgbClr val="38761D"/>
                </a:solidFill>
                <a:latin typeface="Amatic SC"/>
                <a:ea typeface="Amatic SC"/>
                <a:cs typeface="Amatic SC"/>
                <a:sym typeface="Amatic SC"/>
              </a:rPr>
              <a:t>Course Syllabus 2024-25</a:t>
            </a:r>
            <a:endParaRPr b="1" sz="2400">
              <a:solidFill>
                <a:srgbClr val="38761D"/>
              </a:solidFill>
              <a:latin typeface="Amatic SC"/>
              <a:ea typeface="Amatic SC"/>
              <a:cs typeface="Amatic SC"/>
              <a:sym typeface="Amatic SC"/>
            </a:endParaRPr>
          </a:p>
        </p:txBody>
      </p:sp>
      <p:sp>
        <p:nvSpPr>
          <p:cNvPr id="92" name="Google Shape;92;p14"/>
          <p:cNvSpPr txBox="1"/>
          <p:nvPr/>
        </p:nvSpPr>
        <p:spPr>
          <a:xfrm>
            <a:off x="161925" y="5147400"/>
            <a:ext cx="3603600" cy="35094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2000" u="sng">
                <a:latin typeface="Amatic SC"/>
                <a:ea typeface="Amatic SC"/>
                <a:cs typeface="Amatic SC"/>
                <a:sym typeface="Amatic SC"/>
              </a:rPr>
              <a:t>Units of study</a:t>
            </a:r>
            <a:endParaRPr b="1" sz="2000" u="sng">
              <a:latin typeface="Amatic SC"/>
              <a:ea typeface="Amatic SC"/>
              <a:cs typeface="Amatic SC"/>
              <a:sym typeface="Amatic SC"/>
            </a:endParaRPr>
          </a:p>
          <a:p>
            <a:pPr indent="0" lvl="0" marL="0" rtl="0" algn="l">
              <a:spcBef>
                <a:spcPts val="0"/>
              </a:spcBef>
              <a:spcAft>
                <a:spcPts val="0"/>
              </a:spcAft>
              <a:buNone/>
            </a:pPr>
            <a:r>
              <a:rPr b="1" lang="en" sz="1600">
                <a:latin typeface="Amatic SC"/>
                <a:ea typeface="Amatic SC"/>
                <a:cs typeface="Amatic SC"/>
                <a:sym typeface="Amatic SC"/>
              </a:rPr>
              <a:t>Semester 1:</a:t>
            </a:r>
            <a:endParaRPr b="1" sz="1600">
              <a:latin typeface="Amatic SC"/>
              <a:ea typeface="Amatic SC"/>
              <a:cs typeface="Amatic SC"/>
              <a:sym typeface="Amatic SC"/>
            </a:endParaRPr>
          </a:p>
          <a:p>
            <a:pPr indent="0" lvl="0" marL="0" rtl="0" algn="l">
              <a:spcBef>
                <a:spcPts val="0"/>
              </a:spcBef>
              <a:spcAft>
                <a:spcPts val="0"/>
              </a:spcAft>
              <a:buNone/>
            </a:pPr>
            <a:r>
              <a:rPr b="1" lang="en" sz="1200" u="sng">
                <a:latin typeface="Amatic SC"/>
                <a:ea typeface="Amatic SC"/>
                <a:cs typeface="Amatic SC"/>
                <a:sym typeface="Amatic SC"/>
              </a:rPr>
              <a:t>Africa</a:t>
            </a:r>
            <a:endParaRPr b="1" sz="1200" u="sng">
              <a:latin typeface="Amatic SC"/>
              <a:ea typeface="Amatic SC"/>
              <a:cs typeface="Amatic SC"/>
              <a:sym typeface="Amatic SC"/>
            </a:endParaRPr>
          </a:p>
          <a:p>
            <a:pPr indent="-304800" lvl="0" marL="457200" rtl="0" algn="l">
              <a:spcBef>
                <a:spcPts val="0"/>
              </a:spcBef>
              <a:spcAft>
                <a:spcPts val="0"/>
              </a:spcAft>
              <a:buSzPts val="1200"/>
              <a:buFont typeface="Amatic SC"/>
              <a:buChar char="●"/>
            </a:pPr>
            <a:r>
              <a:rPr b="1" lang="en" sz="1200">
                <a:latin typeface="Amatic SC"/>
                <a:ea typeface="Amatic SC"/>
                <a:cs typeface="Amatic SC"/>
                <a:sym typeface="Amatic SC"/>
              </a:rPr>
              <a:t>The Nile river: A journey from source to mouth</a:t>
            </a:r>
            <a:endParaRPr b="1" sz="1200">
              <a:latin typeface="Amatic SC"/>
              <a:ea typeface="Amatic SC"/>
              <a:cs typeface="Amatic SC"/>
              <a:sym typeface="Amatic SC"/>
            </a:endParaRPr>
          </a:p>
          <a:p>
            <a:pPr indent="-304800" lvl="0" marL="457200" rtl="0" algn="l">
              <a:spcBef>
                <a:spcPts val="0"/>
              </a:spcBef>
              <a:spcAft>
                <a:spcPts val="0"/>
              </a:spcAft>
              <a:buSzPts val="1200"/>
              <a:buFont typeface="Amatic SC"/>
              <a:buChar char="●"/>
            </a:pPr>
            <a:r>
              <a:rPr b="1" lang="en" sz="1200">
                <a:latin typeface="Amatic SC"/>
                <a:ea typeface="Amatic SC"/>
                <a:cs typeface="Amatic SC"/>
                <a:sym typeface="Amatic SC"/>
              </a:rPr>
              <a:t>Life in the Sahara and the Sahel: Adapting to a desert region</a:t>
            </a:r>
            <a:endParaRPr b="1" sz="1200">
              <a:latin typeface="Amatic SC"/>
              <a:ea typeface="Amatic SC"/>
              <a:cs typeface="Amatic SC"/>
              <a:sym typeface="Amatic SC"/>
            </a:endParaRPr>
          </a:p>
          <a:p>
            <a:pPr indent="-304800" lvl="0" marL="457200" rtl="0" algn="l">
              <a:spcBef>
                <a:spcPts val="0"/>
              </a:spcBef>
              <a:spcAft>
                <a:spcPts val="0"/>
              </a:spcAft>
              <a:buSzPts val="1200"/>
              <a:buFont typeface="Amatic SC"/>
              <a:buChar char="●"/>
            </a:pPr>
            <a:r>
              <a:rPr b="1" lang="en" sz="1200">
                <a:latin typeface="Amatic SC"/>
                <a:ea typeface="Amatic SC"/>
                <a:cs typeface="Amatic SC"/>
                <a:sym typeface="Amatic SC"/>
              </a:rPr>
              <a:t>Micro-entrepreneurs: Women’s role in the development of Africa</a:t>
            </a:r>
            <a:endParaRPr b="1" sz="1200">
              <a:latin typeface="Amatic SC"/>
              <a:ea typeface="Amatic SC"/>
              <a:cs typeface="Amatic SC"/>
              <a:sym typeface="Amatic SC"/>
            </a:endParaRPr>
          </a:p>
          <a:p>
            <a:pPr indent="-304800" lvl="0" marL="457200" rtl="0" algn="l">
              <a:spcBef>
                <a:spcPts val="0"/>
              </a:spcBef>
              <a:spcAft>
                <a:spcPts val="0"/>
              </a:spcAft>
              <a:buSzPts val="1200"/>
              <a:buFont typeface="Amatic SC"/>
              <a:buChar char="●"/>
            </a:pPr>
            <a:r>
              <a:rPr b="1" lang="en" sz="1200">
                <a:latin typeface="Amatic SC"/>
                <a:ea typeface="Amatic SC"/>
                <a:cs typeface="Amatic SC"/>
                <a:sym typeface="Amatic SC"/>
              </a:rPr>
              <a:t>Nigeria: A country of many cultures</a:t>
            </a:r>
            <a:endParaRPr b="1" sz="1200">
              <a:latin typeface="Amatic SC"/>
              <a:ea typeface="Amatic SC"/>
              <a:cs typeface="Amatic SC"/>
              <a:sym typeface="Amatic SC"/>
            </a:endParaRPr>
          </a:p>
          <a:p>
            <a:pPr indent="-304800" lvl="0" marL="457200" rtl="0" algn="l">
              <a:spcBef>
                <a:spcPts val="0"/>
              </a:spcBef>
              <a:spcAft>
                <a:spcPts val="0"/>
              </a:spcAft>
              <a:buSzPts val="1200"/>
              <a:buFont typeface="Amatic SC"/>
              <a:buChar char="●"/>
            </a:pPr>
            <a:r>
              <a:rPr b="1" lang="en" sz="1200">
                <a:latin typeface="Amatic SC"/>
                <a:ea typeface="Amatic SC"/>
                <a:cs typeface="Amatic SC"/>
                <a:sym typeface="Amatic SC"/>
              </a:rPr>
              <a:t>Resources and power in Post-Apartheid South Africa</a:t>
            </a:r>
            <a:endParaRPr b="1" sz="1200">
              <a:latin typeface="Amatic SC"/>
              <a:ea typeface="Amatic SC"/>
              <a:cs typeface="Amatic SC"/>
              <a:sym typeface="Amatic SC"/>
            </a:endParaRPr>
          </a:p>
          <a:p>
            <a:pPr indent="0" lvl="0" marL="0" rtl="0" algn="l">
              <a:spcBef>
                <a:spcPts val="0"/>
              </a:spcBef>
              <a:spcAft>
                <a:spcPts val="0"/>
              </a:spcAft>
              <a:buNone/>
            </a:pPr>
            <a:r>
              <a:t/>
            </a:r>
            <a:endParaRPr b="1" sz="1200">
              <a:latin typeface="Amatic SC"/>
              <a:ea typeface="Amatic SC"/>
              <a:cs typeface="Amatic SC"/>
              <a:sym typeface="Amatic SC"/>
            </a:endParaRPr>
          </a:p>
          <a:p>
            <a:pPr indent="0" lvl="0" marL="0" rtl="0" algn="l">
              <a:spcBef>
                <a:spcPts val="0"/>
              </a:spcBef>
              <a:spcAft>
                <a:spcPts val="0"/>
              </a:spcAft>
              <a:buNone/>
            </a:pPr>
            <a:r>
              <a:rPr b="1" lang="en" sz="1200" u="sng">
                <a:latin typeface="Amatic SC"/>
                <a:ea typeface="Amatic SC"/>
                <a:cs typeface="Amatic SC"/>
                <a:sym typeface="Amatic SC"/>
              </a:rPr>
              <a:t>Monsoon Asia pt.1</a:t>
            </a:r>
            <a:endParaRPr b="1" sz="1200" u="sng">
              <a:latin typeface="Amatic SC"/>
              <a:ea typeface="Amatic SC"/>
              <a:cs typeface="Amatic SC"/>
              <a:sym typeface="Amatic SC"/>
            </a:endParaRPr>
          </a:p>
          <a:p>
            <a:pPr indent="-304800" lvl="0" marL="457200" rtl="0" algn="l">
              <a:spcBef>
                <a:spcPts val="0"/>
              </a:spcBef>
              <a:spcAft>
                <a:spcPts val="0"/>
              </a:spcAft>
              <a:buSzPts val="1200"/>
              <a:buFont typeface="Amatic SC"/>
              <a:buChar char="●"/>
            </a:pPr>
            <a:r>
              <a:rPr b="1" lang="en" sz="1200">
                <a:latin typeface="Amatic SC"/>
                <a:ea typeface="Amatic SC"/>
                <a:cs typeface="Amatic SC"/>
                <a:sym typeface="Amatic SC"/>
              </a:rPr>
              <a:t>Waiting for rains: the effects of monsoons in South Asia</a:t>
            </a:r>
            <a:endParaRPr b="1" sz="1200">
              <a:latin typeface="Amatic SC"/>
              <a:ea typeface="Amatic SC"/>
              <a:cs typeface="Amatic SC"/>
              <a:sym typeface="Amatic SC"/>
            </a:endParaRPr>
          </a:p>
          <a:p>
            <a:pPr indent="-304800" lvl="0" marL="457200" rtl="0" algn="l">
              <a:spcBef>
                <a:spcPts val="0"/>
              </a:spcBef>
              <a:spcAft>
                <a:spcPts val="0"/>
              </a:spcAft>
              <a:buSzPts val="1200"/>
              <a:buFont typeface="Amatic SC"/>
              <a:buChar char="●"/>
            </a:pPr>
            <a:r>
              <a:rPr b="1" lang="en" sz="1200">
                <a:latin typeface="Amatic SC"/>
                <a:ea typeface="Amatic SC"/>
                <a:cs typeface="Amatic SC"/>
                <a:sym typeface="Amatic SC"/>
              </a:rPr>
              <a:t>Tech WOrkers and time zones: India’s comparative advantage</a:t>
            </a:r>
            <a:endParaRPr b="1" sz="1200">
              <a:latin typeface="Amatic SC"/>
              <a:ea typeface="Amatic SC"/>
              <a:cs typeface="Amatic SC"/>
              <a:sym typeface="Amatic SC"/>
            </a:endParaRPr>
          </a:p>
          <a:p>
            <a:pPr indent="-304800" lvl="0" marL="457200" rtl="0" algn="l">
              <a:spcBef>
                <a:spcPts val="0"/>
              </a:spcBef>
              <a:spcAft>
                <a:spcPts val="0"/>
              </a:spcAft>
              <a:buSzPts val="1200"/>
              <a:buFont typeface="Amatic SC"/>
              <a:buChar char="●"/>
            </a:pPr>
            <a:r>
              <a:rPr b="1" lang="en" sz="1200">
                <a:latin typeface="Amatic SC"/>
                <a:ea typeface="Amatic SC"/>
                <a:cs typeface="Amatic SC"/>
                <a:sym typeface="Amatic SC"/>
              </a:rPr>
              <a:t>Mount Everest: Climbing the world’s tallest physical feature</a:t>
            </a:r>
            <a:endParaRPr b="1" sz="1200">
              <a:latin typeface="Amatic SC"/>
              <a:ea typeface="Amatic SC"/>
              <a:cs typeface="Amatic SC"/>
              <a:sym typeface="Amatic SC"/>
            </a:endParaRPr>
          </a:p>
          <a:p>
            <a:pPr indent="0" lvl="0" marL="0" rtl="0" algn="l">
              <a:spcBef>
                <a:spcPts val="0"/>
              </a:spcBef>
              <a:spcAft>
                <a:spcPts val="0"/>
              </a:spcAft>
              <a:buNone/>
            </a:pPr>
            <a:r>
              <a:t/>
            </a:r>
            <a:endParaRPr b="1" sz="1200">
              <a:latin typeface="Amatic SC"/>
              <a:ea typeface="Amatic SC"/>
              <a:cs typeface="Amatic SC"/>
              <a:sym typeface="Amatic SC"/>
            </a:endParaRPr>
          </a:p>
          <a:p>
            <a:pPr indent="0" lvl="0" marL="0" rtl="0" algn="l">
              <a:spcBef>
                <a:spcPts val="0"/>
              </a:spcBef>
              <a:spcAft>
                <a:spcPts val="0"/>
              </a:spcAft>
              <a:buNone/>
            </a:pPr>
            <a:r>
              <a:rPr b="1" lang="en" sz="1200" u="sng">
                <a:latin typeface="Amatic SC"/>
                <a:ea typeface="Amatic SC"/>
                <a:cs typeface="Amatic SC"/>
                <a:sym typeface="Amatic SC"/>
              </a:rPr>
              <a:t>Monsoon Asia pt.2</a:t>
            </a:r>
            <a:endParaRPr b="1" sz="1200" u="sng">
              <a:latin typeface="Amatic SC"/>
              <a:ea typeface="Amatic SC"/>
              <a:cs typeface="Amatic SC"/>
              <a:sym typeface="Amatic SC"/>
            </a:endParaRPr>
          </a:p>
          <a:p>
            <a:pPr indent="-304800" lvl="0" marL="457200" rtl="0" algn="l">
              <a:spcBef>
                <a:spcPts val="0"/>
              </a:spcBef>
              <a:spcAft>
                <a:spcPts val="0"/>
              </a:spcAft>
              <a:buSzPts val="1200"/>
              <a:buFont typeface="Amatic SC"/>
              <a:buChar char="●"/>
            </a:pPr>
            <a:r>
              <a:rPr b="1" lang="en" sz="1200">
                <a:latin typeface="Amatic SC"/>
                <a:ea typeface="Amatic SC"/>
                <a:cs typeface="Amatic SC"/>
                <a:sym typeface="Amatic SC"/>
              </a:rPr>
              <a:t>China: The world’s most populous country</a:t>
            </a:r>
            <a:endParaRPr b="1" sz="1200">
              <a:latin typeface="Amatic SC"/>
              <a:ea typeface="Amatic SC"/>
              <a:cs typeface="Amatic SC"/>
              <a:sym typeface="Amatic SC"/>
            </a:endParaRPr>
          </a:p>
          <a:p>
            <a:pPr indent="-304800" lvl="0" marL="457200" rtl="0" algn="l">
              <a:spcBef>
                <a:spcPts val="0"/>
              </a:spcBef>
              <a:spcAft>
                <a:spcPts val="0"/>
              </a:spcAft>
              <a:buSzPts val="1200"/>
              <a:buFont typeface="Amatic SC"/>
              <a:buChar char="●"/>
            </a:pPr>
            <a:r>
              <a:rPr b="1" lang="en" sz="1200">
                <a:latin typeface="Amatic SC"/>
                <a:ea typeface="Amatic SC"/>
                <a:cs typeface="Amatic SC"/>
                <a:sym typeface="Amatic SC"/>
              </a:rPr>
              <a:t>Population Density in Japan: Life in a crowded country</a:t>
            </a:r>
            <a:endParaRPr b="1" sz="1200">
              <a:latin typeface="Amatic SC"/>
              <a:ea typeface="Amatic SC"/>
              <a:cs typeface="Amatic SC"/>
              <a:sym typeface="Amatic SC"/>
            </a:endParaRPr>
          </a:p>
        </p:txBody>
      </p:sp>
      <p:sp>
        <p:nvSpPr>
          <p:cNvPr id="93" name="Google Shape;93;p14"/>
          <p:cNvSpPr txBox="1"/>
          <p:nvPr/>
        </p:nvSpPr>
        <p:spPr>
          <a:xfrm>
            <a:off x="3971925" y="5147700"/>
            <a:ext cx="3603600" cy="4340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b="1" sz="2000">
              <a:latin typeface="Amatic SC"/>
              <a:ea typeface="Amatic SC"/>
              <a:cs typeface="Amatic SC"/>
              <a:sym typeface="Amatic SC"/>
            </a:endParaRPr>
          </a:p>
          <a:p>
            <a:pPr indent="0" lvl="0" marL="0" rtl="0" algn="l">
              <a:spcBef>
                <a:spcPts val="0"/>
              </a:spcBef>
              <a:spcAft>
                <a:spcPts val="0"/>
              </a:spcAft>
              <a:buNone/>
            </a:pPr>
            <a:r>
              <a:rPr b="1" lang="en" sz="1600">
                <a:latin typeface="Amatic SC"/>
                <a:ea typeface="Amatic SC"/>
                <a:cs typeface="Amatic SC"/>
                <a:sym typeface="Amatic SC"/>
              </a:rPr>
              <a:t>Semester 2:</a:t>
            </a:r>
            <a:endParaRPr b="1" sz="1600">
              <a:latin typeface="Amatic SC"/>
              <a:ea typeface="Amatic SC"/>
              <a:cs typeface="Amatic SC"/>
              <a:sym typeface="Amatic SC"/>
            </a:endParaRPr>
          </a:p>
          <a:p>
            <a:pPr indent="0" lvl="0" marL="0" rtl="0" algn="l">
              <a:spcBef>
                <a:spcPts val="0"/>
              </a:spcBef>
              <a:spcAft>
                <a:spcPts val="0"/>
              </a:spcAft>
              <a:buNone/>
            </a:pPr>
            <a:r>
              <a:rPr b="1" lang="en" sz="1200" u="sng">
                <a:latin typeface="Amatic SC"/>
                <a:ea typeface="Amatic SC"/>
                <a:cs typeface="Amatic SC"/>
                <a:sym typeface="Amatic SC"/>
              </a:rPr>
              <a:t>SW/Central Asia</a:t>
            </a:r>
            <a:endParaRPr b="1" sz="1200" u="sng">
              <a:latin typeface="Amatic SC"/>
              <a:ea typeface="Amatic SC"/>
              <a:cs typeface="Amatic SC"/>
              <a:sym typeface="Amatic SC"/>
            </a:endParaRPr>
          </a:p>
          <a:p>
            <a:pPr indent="-304800" lvl="0" marL="457200" rtl="0" algn="l">
              <a:spcBef>
                <a:spcPts val="0"/>
              </a:spcBef>
              <a:spcAft>
                <a:spcPts val="0"/>
              </a:spcAft>
              <a:buSzPts val="1200"/>
              <a:buFont typeface="Amatic SC"/>
              <a:buChar char="●"/>
            </a:pPr>
            <a:r>
              <a:rPr b="1" lang="en" sz="1200">
                <a:latin typeface="Amatic SC"/>
                <a:ea typeface="Amatic SC"/>
                <a:cs typeface="Amatic SC"/>
                <a:sym typeface="Amatic SC"/>
              </a:rPr>
              <a:t>OIl in Southwest Asia: How “Black gold” has shaped a region</a:t>
            </a:r>
            <a:endParaRPr b="1" sz="1200">
              <a:latin typeface="Amatic SC"/>
              <a:ea typeface="Amatic SC"/>
              <a:cs typeface="Amatic SC"/>
              <a:sym typeface="Amatic SC"/>
            </a:endParaRPr>
          </a:p>
          <a:p>
            <a:pPr indent="-304800" lvl="0" marL="457200" rtl="0" algn="l">
              <a:spcBef>
                <a:spcPts val="0"/>
              </a:spcBef>
              <a:spcAft>
                <a:spcPts val="0"/>
              </a:spcAft>
              <a:buSzPts val="1200"/>
              <a:buFont typeface="Amatic SC"/>
              <a:buChar char="●"/>
            </a:pPr>
            <a:r>
              <a:rPr b="1" lang="en" sz="1200">
                <a:latin typeface="Amatic SC"/>
                <a:ea typeface="Amatic SC"/>
                <a:cs typeface="Amatic SC"/>
                <a:sym typeface="Amatic SC"/>
              </a:rPr>
              <a:t>Istanbul: A primate city throughout history</a:t>
            </a:r>
            <a:endParaRPr b="1" sz="1200">
              <a:latin typeface="Amatic SC"/>
              <a:ea typeface="Amatic SC"/>
              <a:cs typeface="Amatic SC"/>
              <a:sym typeface="Amatic SC"/>
            </a:endParaRPr>
          </a:p>
          <a:p>
            <a:pPr indent="-304800" lvl="0" marL="457200" rtl="0" algn="l">
              <a:spcBef>
                <a:spcPts val="0"/>
              </a:spcBef>
              <a:spcAft>
                <a:spcPts val="0"/>
              </a:spcAft>
              <a:buSzPts val="1200"/>
              <a:buFont typeface="Amatic SC"/>
              <a:buChar char="●"/>
            </a:pPr>
            <a:r>
              <a:rPr b="1" lang="en" sz="1200">
                <a:latin typeface="Amatic SC"/>
                <a:ea typeface="Amatic SC"/>
                <a:cs typeface="Amatic SC"/>
                <a:sym typeface="Amatic SC"/>
              </a:rPr>
              <a:t>The Aral Sea: Central Asia’s shrinking water source</a:t>
            </a:r>
            <a:endParaRPr b="1" sz="1200">
              <a:latin typeface="Amatic SC"/>
              <a:ea typeface="Amatic SC"/>
              <a:cs typeface="Amatic SC"/>
              <a:sym typeface="Amatic SC"/>
            </a:endParaRPr>
          </a:p>
          <a:p>
            <a:pPr indent="0" lvl="0" marL="0" rtl="0" algn="l">
              <a:spcBef>
                <a:spcPts val="0"/>
              </a:spcBef>
              <a:spcAft>
                <a:spcPts val="0"/>
              </a:spcAft>
              <a:buNone/>
            </a:pPr>
            <a:r>
              <a:t/>
            </a:r>
            <a:endParaRPr b="1" sz="1000">
              <a:latin typeface="Amatic SC"/>
              <a:ea typeface="Amatic SC"/>
              <a:cs typeface="Amatic SC"/>
              <a:sym typeface="Amatic SC"/>
            </a:endParaRPr>
          </a:p>
          <a:p>
            <a:pPr indent="0" lvl="0" marL="0" rtl="0" algn="l">
              <a:spcBef>
                <a:spcPts val="0"/>
              </a:spcBef>
              <a:spcAft>
                <a:spcPts val="0"/>
              </a:spcAft>
              <a:buNone/>
            </a:pPr>
            <a:r>
              <a:rPr b="1" lang="en" sz="1200" u="sng">
                <a:latin typeface="Amatic SC"/>
                <a:ea typeface="Amatic SC"/>
                <a:cs typeface="Amatic SC"/>
                <a:sym typeface="Amatic SC"/>
              </a:rPr>
              <a:t>Russia</a:t>
            </a:r>
            <a:endParaRPr b="1" sz="1200" u="sng">
              <a:latin typeface="Amatic SC"/>
              <a:ea typeface="Amatic SC"/>
              <a:cs typeface="Amatic SC"/>
              <a:sym typeface="Amatic SC"/>
            </a:endParaRPr>
          </a:p>
          <a:p>
            <a:pPr indent="-304800" lvl="0" marL="457200" rtl="0" algn="l">
              <a:spcBef>
                <a:spcPts val="0"/>
              </a:spcBef>
              <a:spcAft>
                <a:spcPts val="0"/>
              </a:spcAft>
              <a:buSzPts val="1200"/>
              <a:buFont typeface="Amatic SC"/>
              <a:buChar char="●"/>
            </a:pPr>
            <a:r>
              <a:rPr b="1" lang="en" sz="1200">
                <a:latin typeface="Amatic SC"/>
                <a:ea typeface="Amatic SC"/>
                <a:cs typeface="Amatic SC"/>
                <a:sym typeface="Amatic SC"/>
              </a:rPr>
              <a:t>Invisible borders: transboundary pollution in Europe</a:t>
            </a:r>
            <a:endParaRPr b="1" sz="1200">
              <a:latin typeface="Amatic SC"/>
              <a:ea typeface="Amatic SC"/>
              <a:cs typeface="Amatic SC"/>
              <a:sym typeface="Amatic SC"/>
            </a:endParaRPr>
          </a:p>
          <a:p>
            <a:pPr indent="-304800" lvl="0" marL="457200" rtl="0" algn="l">
              <a:spcBef>
                <a:spcPts val="0"/>
              </a:spcBef>
              <a:spcAft>
                <a:spcPts val="0"/>
              </a:spcAft>
              <a:buSzPts val="1200"/>
              <a:buFont typeface="Amatic SC"/>
              <a:buChar char="●"/>
            </a:pPr>
            <a:r>
              <a:rPr b="1" lang="en" sz="1200">
                <a:latin typeface="Amatic SC"/>
                <a:ea typeface="Amatic SC"/>
                <a:cs typeface="Amatic SC"/>
                <a:sym typeface="Amatic SC"/>
              </a:rPr>
              <a:t>Russia’s varied landscape: Physical processes at work</a:t>
            </a:r>
            <a:endParaRPr b="1" sz="1200">
              <a:latin typeface="Amatic SC"/>
              <a:ea typeface="Amatic SC"/>
              <a:cs typeface="Amatic SC"/>
              <a:sym typeface="Amatic SC"/>
            </a:endParaRPr>
          </a:p>
          <a:p>
            <a:pPr indent="-304800" lvl="0" marL="457200" rtl="0" algn="l">
              <a:spcBef>
                <a:spcPts val="0"/>
              </a:spcBef>
              <a:spcAft>
                <a:spcPts val="0"/>
              </a:spcAft>
              <a:buSzPts val="1200"/>
              <a:buFont typeface="Amatic SC"/>
              <a:buChar char="●"/>
            </a:pPr>
            <a:r>
              <a:rPr b="1" lang="en" sz="1200">
                <a:latin typeface="Amatic SC"/>
                <a:ea typeface="Amatic SC"/>
                <a:cs typeface="Amatic SC"/>
                <a:sym typeface="Amatic SC"/>
              </a:rPr>
              <a:t>Nation-states from the Old Soviet Empire: How have they succeeded</a:t>
            </a:r>
            <a:endParaRPr b="1" sz="1200">
              <a:latin typeface="Amatic SC"/>
              <a:ea typeface="Amatic SC"/>
              <a:cs typeface="Amatic SC"/>
              <a:sym typeface="Amatic SC"/>
            </a:endParaRPr>
          </a:p>
          <a:p>
            <a:pPr indent="0" lvl="0" marL="0" rtl="0" algn="l">
              <a:spcBef>
                <a:spcPts val="0"/>
              </a:spcBef>
              <a:spcAft>
                <a:spcPts val="0"/>
              </a:spcAft>
              <a:buNone/>
            </a:pPr>
            <a:r>
              <a:t/>
            </a:r>
            <a:endParaRPr b="1" sz="1000">
              <a:latin typeface="Amatic SC"/>
              <a:ea typeface="Amatic SC"/>
              <a:cs typeface="Amatic SC"/>
              <a:sym typeface="Amatic SC"/>
            </a:endParaRPr>
          </a:p>
          <a:p>
            <a:pPr indent="0" lvl="0" marL="0" rtl="0" algn="l">
              <a:spcBef>
                <a:spcPts val="0"/>
              </a:spcBef>
              <a:spcAft>
                <a:spcPts val="0"/>
              </a:spcAft>
              <a:buNone/>
            </a:pPr>
            <a:r>
              <a:rPr b="1" lang="en" sz="1200" u="sng">
                <a:latin typeface="Amatic SC"/>
                <a:ea typeface="Amatic SC"/>
                <a:cs typeface="Amatic SC"/>
                <a:sym typeface="Amatic SC"/>
              </a:rPr>
              <a:t>EU Europe</a:t>
            </a:r>
            <a:endParaRPr b="1" sz="1200" u="sng">
              <a:latin typeface="Amatic SC"/>
              <a:ea typeface="Amatic SC"/>
              <a:cs typeface="Amatic SC"/>
              <a:sym typeface="Amatic SC"/>
            </a:endParaRPr>
          </a:p>
          <a:p>
            <a:pPr indent="-304800" lvl="0" marL="457200" rtl="0" algn="l">
              <a:spcBef>
                <a:spcPts val="0"/>
              </a:spcBef>
              <a:spcAft>
                <a:spcPts val="0"/>
              </a:spcAft>
              <a:buSzPts val="1200"/>
              <a:buFont typeface="Amatic SC"/>
              <a:buChar char="●"/>
            </a:pPr>
            <a:r>
              <a:rPr b="1" lang="en" sz="1200">
                <a:latin typeface="Amatic SC"/>
                <a:ea typeface="Amatic SC"/>
                <a:cs typeface="Amatic SC"/>
                <a:sym typeface="Amatic SC"/>
              </a:rPr>
              <a:t>Supranational cooperation in the European Union</a:t>
            </a:r>
            <a:endParaRPr b="1" sz="1200">
              <a:latin typeface="Amatic SC"/>
              <a:ea typeface="Amatic SC"/>
              <a:cs typeface="Amatic SC"/>
              <a:sym typeface="Amatic SC"/>
            </a:endParaRPr>
          </a:p>
          <a:p>
            <a:pPr indent="-304800" lvl="0" marL="457200" rtl="0" algn="l">
              <a:spcBef>
                <a:spcPts val="0"/>
              </a:spcBef>
              <a:spcAft>
                <a:spcPts val="0"/>
              </a:spcAft>
              <a:buSzPts val="1200"/>
              <a:buFont typeface="Amatic SC"/>
              <a:buChar char="●"/>
            </a:pPr>
            <a:r>
              <a:rPr b="1" lang="en" sz="1200">
                <a:latin typeface="Amatic SC"/>
                <a:ea typeface="Amatic SC"/>
                <a:cs typeface="Amatic SC"/>
                <a:sym typeface="Amatic SC"/>
              </a:rPr>
              <a:t>Population dilemmas in Europe</a:t>
            </a:r>
            <a:endParaRPr b="1" sz="1200">
              <a:latin typeface="Amatic SC"/>
              <a:ea typeface="Amatic SC"/>
              <a:cs typeface="Amatic SC"/>
              <a:sym typeface="Amatic SC"/>
            </a:endParaRPr>
          </a:p>
          <a:p>
            <a:pPr indent="0" lvl="0" marL="0" rtl="0" algn="l">
              <a:spcBef>
                <a:spcPts val="0"/>
              </a:spcBef>
              <a:spcAft>
                <a:spcPts val="0"/>
              </a:spcAft>
              <a:buNone/>
            </a:pPr>
            <a:r>
              <a:t/>
            </a:r>
            <a:endParaRPr b="1" sz="1000">
              <a:latin typeface="Amatic SC"/>
              <a:ea typeface="Amatic SC"/>
              <a:cs typeface="Amatic SC"/>
              <a:sym typeface="Amatic SC"/>
            </a:endParaRPr>
          </a:p>
          <a:p>
            <a:pPr indent="0" lvl="0" marL="0" rtl="0" algn="l">
              <a:spcBef>
                <a:spcPts val="0"/>
              </a:spcBef>
              <a:spcAft>
                <a:spcPts val="0"/>
              </a:spcAft>
              <a:buNone/>
            </a:pPr>
            <a:r>
              <a:rPr b="1" lang="en" sz="1200" u="sng">
                <a:latin typeface="Amatic SC"/>
                <a:ea typeface="Amatic SC"/>
                <a:cs typeface="Amatic SC"/>
                <a:sym typeface="Amatic SC"/>
              </a:rPr>
              <a:t>Latin America</a:t>
            </a:r>
            <a:endParaRPr b="1" sz="1200" u="sng">
              <a:latin typeface="Amatic SC"/>
              <a:ea typeface="Amatic SC"/>
              <a:cs typeface="Amatic SC"/>
              <a:sym typeface="Amatic SC"/>
            </a:endParaRPr>
          </a:p>
          <a:p>
            <a:pPr indent="-304800" lvl="0" marL="457200" rtl="0" algn="l">
              <a:spcBef>
                <a:spcPts val="0"/>
              </a:spcBef>
              <a:spcAft>
                <a:spcPts val="0"/>
              </a:spcAft>
              <a:buSzPts val="1200"/>
              <a:buFont typeface="Amatic SC"/>
              <a:buChar char="●"/>
            </a:pPr>
            <a:r>
              <a:rPr b="1" lang="en" sz="1200">
                <a:latin typeface="Amatic SC"/>
                <a:ea typeface="Amatic SC"/>
                <a:cs typeface="Amatic SC"/>
                <a:sym typeface="Amatic SC"/>
              </a:rPr>
              <a:t>Spatial inequality in Mexico city: from shacks to skyscrapers</a:t>
            </a:r>
            <a:endParaRPr b="1" sz="1200">
              <a:latin typeface="Amatic SC"/>
              <a:ea typeface="Amatic SC"/>
              <a:cs typeface="Amatic SC"/>
              <a:sym typeface="Amatic SC"/>
            </a:endParaRPr>
          </a:p>
          <a:p>
            <a:pPr indent="-304800" lvl="0" marL="457200" rtl="0" algn="l">
              <a:spcBef>
                <a:spcPts val="0"/>
              </a:spcBef>
              <a:spcAft>
                <a:spcPts val="0"/>
              </a:spcAft>
              <a:buSzPts val="1200"/>
              <a:buFont typeface="Amatic SC"/>
              <a:buChar char="●"/>
            </a:pPr>
            <a:r>
              <a:rPr b="1" lang="en" sz="1200">
                <a:latin typeface="Amatic SC"/>
                <a:ea typeface="Amatic SC"/>
                <a:cs typeface="Amatic SC"/>
                <a:sym typeface="Amatic SC"/>
              </a:rPr>
              <a:t>INdigenous cultures: the survival of the Maya of Mesoamerica</a:t>
            </a:r>
            <a:endParaRPr b="1" sz="1200">
              <a:latin typeface="Amatic SC"/>
              <a:ea typeface="Amatic SC"/>
              <a:cs typeface="Amatic SC"/>
              <a:sym typeface="Amatic SC"/>
            </a:endParaRPr>
          </a:p>
          <a:p>
            <a:pPr indent="-304800" lvl="0" marL="457200" rtl="0" algn="l">
              <a:spcBef>
                <a:spcPts val="0"/>
              </a:spcBef>
              <a:spcAft>
                <a:spcPts val="0"/>
              </a:spcAft>
              <a:buSzPts val="1200"/>
              <a:buFont typeface="Amatic SC"/>
              <a:buChar char="●"/>
            </a:pPr>
            <a:r>
              <a:rPr b="1" lang="en" sz="1200">
                <a:latin typeface="Amatic SC"/>
                <a:ea typeface="Amatic SC"/>
                <a:cs typeface="Amatic SC"/>
                <a:sym typeface="Amatic SC"/>
              </a:rPr>
              <a:t>Dealing with extreme weather: Hurricanes in the Caribbean</a:t>
            </a:r>
            <a:endParaRPr b="1" sz="1200">
              <a:latin typeface="Amatic SC"/>
              <a:ea typeface="Amatic SC"/>
              <a:cs typeface="Amatic SC"/>
              <a:sym typeface="Amatic SC"/>
            </a:endParaRPr>
          </a:p>
          <a:p>
            <a:pPr indent="-304800" lvl="0" marL="457200" rtl="0" algn="l">
              <a:spcBef>
                <a:spcPts val="0"/>
              </a:spcBef>
              <a:spcAft>
                <a:spcPts val="0"/>
              </a:spcAft>
              <a:buSzPts val="1200"/>
              <a:buFont typeface="Amatic SC"/>
              <a:buChar char="●"/>
            </a:pPr>
            <a:r>
              <a:rPr b="1" lang="en" sz="1200">
                <a:latin typeface="Amatic SC"/>
                <a:ea typeface="Amatic SC"/>
                <a:cs typeface="Amatic SC"/>
                <a:sym typeface="Amatic SC"/>
              </a:rPr>
              <a:t>Land use conflict in the Amazon Rainforest</a:t>
            </a:r>
            <a:endParaRPr b="1" sz="1200">
              <a:latin typeface="Amatic SC"/>
              <a:ea typeface="Amatic SC"/>
              <a:cs typeface="Amatic SC"/>
              <a:sym typeface="Amatic SC"/>
            </a:endParaRPr>
          </a:p>
          <a:p>
            <a:pPr indent="-304800" lvl="0" marL="457200" rtl="0" algn="l">
              <a:spcBef>
                <a:spcPts val="0"/>
              </a:spcBef>
              <a:spcAft>
                <a:spcPts val="0"/>
              </a:spcAft>
              <a:buSzPts val="1200"/>
              <a:buFont typeface="Amatic SC"/>
              <a:buChar char="●"/>
            </a:pPr>
            <a:r>
              <a:rPr b="1" lang="en" sz="1200">
                <a:latin typeface="Amatic SC"/>
                <a:ea typeface="Amatic SC"/>
                <a:cs typeface="Amatic SC"/>
                <a:sym typeface="Amatic SC"/>
              </a:rPr>
              <a:t>Life in the Central Andes: Adapting to a mountainous region</a:t>
            </a:r>
            <a:endParaRPr b="1" sz="1200">
              <a:latin typeface="Amatic SC"/>
              <a:ea typeface="Amatic SC"/>
              <a:cs typeface="Amatic SC"/>
              <a:sym typeface="Amatic SC"/>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pic>
        <p:nvPicPr>
          <p:cNvPr id="98" name="Google Shape;98;p15"/>
          <p:cNvPicPr preferRelativeResize="0"/>
          <p:nvPr/>
        </p:nvPicPr>
        <p:blipFill rotWithShape="1">
          <a:blip r:embed="rId3">
            <a:alphaModFix/>
          </a:blip>
          <a:srcRect b="2281" l="4567" r="45189" t="3441"/>
          <a:stretch/>
        </p:blipFill>
        <p:spPr>
          <a:xfrm>
            <a:off x="5172075" y="-519150"/>
            <a:ext cx="2933700" cy="2881425"/>
          </a:xfrm>
          <a:prstGeom prst="rect">
            <a:avLst/>
          </a:prstGeom>
          <a:noFill/>
          <a:ln>
            <a:noFill/>
          </a:ln>
        </p:spPr>
      </p:pic>
      <p:sp>
        <p:nvSpPr>
          <p:cNvPr id="99" name="Google Shape;99;p15"/>
          <p:cNvSpPr txBox="1"/>
          <p:nvPr/>
        </p:nvSpPr>
        <p:spPr>
          <a:xfrm rot="385">
            <a:off x="-4" y="300"/>
            <a:ext cx="5362500" cy="14334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sz="7200">
                <a:solidFill>
                  <a:srgbClr val="38761D"/>
                </a:solidFill>
                <a:latin typeface="Amatic SC"/>
                <a:ea typeface="Amatic SC"/>
                <a:cs typeface="Amatic SC"/>
                <a:sym typeface="Amatic SC"/>
              </a:rPr>
              <a:t>World Geography</a:t>
            </a:r>
            <a:endParaRPr b="1" sz="2400">
              <a:solidFill>
                <a:srgbClr val="38761D"/>
              </a:solidFill>
              <a:latin typeface="Amatic SC"/>
              <a:ea typeface="Amatic SC"/>
              <a:cs typeface="Amatic SC"/>
              <a:sym typeface="Amatic SC"/>
            </a:endParaRPr>
          </a:p>
          <a:p>
            <a:pPr indent="0" lvl="0" marL="0" rtl="0" algn="ctr">
              <a:spcBef>
                <a:spcPts val="0"/>
              </a:spcBef>
              <a:spcAft>
                <a:spcPts val="0"/>
              </a:spcAft>
              <a:buNone/>
            </a:pPr>
            <a:r>
              <a:rPr b="1" lang="en" sz="2400">
                <a:solidFill>
                  <a:srgbClr val="38761D"/>
                </a:solidFill>
                <a:latin typeface="Amatic SC"/>
                <a:ea typeface="Amatic SC"/>
                <a:cs typeface="Amatic SC"/>
                <a:sym typeface="Amatic SC"/>
              </a:rPr>
              <a:t>Course Syllabus 2024-25</a:t>
            </a:r>
            <a:endParaRPr b="1" sz="2400">
              <a:solidFill>
                <a:srgbClr val="38761D"/>
              </a:solidFill>
              <a:latin typeface="Amatic SC"/>
              <a:ea typeface="Amatic SC"/>
              <a:cs typeface="Amatic SC"/>
              <a:sym typeface="Amatic SC"/>
            </a:endParaRPr>
          </a:p>
        </p:txBody>
      </p:sp>
      <p:sp>
        <p:nvSpPr>
          <p:cNvPr id="100" name="Google Shape;100;p15"/>
          <p:cNvSpPr/>
          <p:nvPr/>
        </p:nvSpPr>
        <p:spPr>
          <a:xfrm>
            <a:off x="71400" y="2136400"/>
            <a:ext cx="7629600" cy="5759700"/>
          </a:xfrm>
          <a:prstGeom prst="frame">
            <a:avLst>
              <a:gd fmla="val 2026" name="adj1"/>
            </a:avLst>
          </a:prstGeom>
          <a:solidFill>
            <a:srgbClr val="0B5394"/>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1" name="Google Shape;101;p15"/>
          <p:cNvSpPr txBox="1"/>
          <p:nvPr/>
        </p:nvSpPr>
        <p:spPr>
          <a:xfrm rot="-796">
            <a:off x="0" y="1560947"/>
            <a:ext cx="7772400" cy="448800"/>
          </a:xfrm>
          <a:prstGeom prst="rect">
            <a:avLst/>
          </a:prstGeom>
          <a:solidFill>
            <a:srgbClr val="0B5394"/>
          </a:solid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sz="1600">
                <a:solidFill>
                  <a:srgbClr val="FFFFFF"/>
                </a:solidFill>
                <a:latin typeface="Amatic SC"/>
                <a:ea typeface="Amatic SC"/>
                <a:cs typeface="Amatic SC"/>
                <a:sym typeface="Amatic SC"/>
              </a:rPr>
              <a:t>Please return this page to Ms. Finley by 09/03/2024</a:t>
            </a:r>
            <a:endParaRPr b="1" sz="1600">
              <a:solidFill>
                <a:srgbClr val="FFFFFF"/>
              </a:solidFill>
              <a:latin typeface="Amatic SC"/>
              <a:ea typeface="Amatic SC"/>
              <a:cs typeface="Amatic SC"/>
              <a:sym typeface="Amatic SC"/>
            </a:endParaRPr>
          </a:p>
          <a:p>
            <a:pPr indent="457200" lvl="0" marL="914400" rtl="0" algn="l">
              <a:spcBef>
                <a:spcPts val="0"/>
              </a:spcBef>
              <a:spcAft>
                <a:spcPts val="0"/>
              </a:spcAft>
              <a:buNone/>
            </a:pPr>
            <a:r>
              <a:rPr b="1" lang="en" sz="1200">
                <a:solidFill>
                  <a:srgbClr val="FFFFFF"/>
                </a:solidFill>
                <a:latin typeface="Amatic SC"/>
                <a:ea typeface="Amatic SC"/>
                <a:cs typeface="Amatic SC"/>
                <a:sym typeface="Amatic SC"/>
              </a:rPr>
              <a:t>							</a:t>
            </a:r>
            <a:endParaRPr b="1" sz="1200">
              <a:solidFill>
                <a:srgbClr val="FFFFFF"/>
              </a:solidFill>
              <a:latin typeface="Amatic SC"/>
              <a:ea typeface="Amatic SC"/>
              <a:cs typeface="Amatic SC"/>
              <a:sym typeface="Amatic SC"/>
            </a:endParaRPr>
          </a:p>
          <a:p>
            <a:pPr indent="457200" lvl="0" marL="914400" rtl="0" algn="l">
              <a:spcBef>
                <a:spcPts val="0"/>
              </a:spcBef>
              <a:spcAft>
                <a:spcPts val="0"/>
              </a:spcAft>
              <a:buNone/>
            </a:pPr>
            <a:r>
              <a:t/>
            </a:r>
            <a:endParaRPr b="1" sz="1600">
              <a:solidFill>
                <a:srgbClr val="FFFFFF"/>
              </a:solidFill>
              <a:latin typeface="Amatic SC"/>
              <a:ea typeface="Amatic SC"/>
              <a:cs typeface="Amatic SC"/>
              <a:sym typeface="Amatic SC"/>
            </a:endParaRPr>
          </a:p>
          <a:p>
            <a:pPr indent="457200" lvl="0" marL="914400" rtl="0" algn="l">
              <a:spcBef>
                <a:spcPts val="0"/>
              </a:spcBef>
              <a:spcAft>
                <a:spcPts val="0"/>
              </a:spcAft>
              <a:buClr>
                <a:schemeClr val="dk1"/>
              </a:buClr>
              <a:buSzPts val="1100"/>
              <a:buFont typeface="Arial"/>
              <a:buNone/>
            </a:pPr>
            <a:r>
              <a:t/>
            </a:r>
            <a:endParaRPr b="1" sz="1200">
              <a:solidFill>
                <a:srgbClr val="FFFFFF"/>
              </a:solidFill>
              <a:latin typeface="Amatic SC"/>
              <a:ea typeface="Amatic SC"/>
              <a:cs typeface="Amatic SC"/>
              <a:sym typeface="Amatic SC"/>
            </a:endParaRPr>
          </a:p>
          <a:p>
            <a:pPr indent="457200" lvl="0" marL="914400" rtl="0" algn="l">
              <a:spcBef>
                <a:spcPts val="0"/>
              </a:spcBef>
              <a:spcAft>
                <a:spcPts val="0"/>
              </a:spcAft>
              <a:buNone/>
            </a:pPr>
            <a:r>
              <a:t/>
            </a:r>
            <a:endParaRPr b="1" sz="1600">
              <a:solidFill>
                <a:srgbClr val="FFFFFF"/>
              </a:solidFill>
              <a:latin typeface="Amatic SC"/>
              <a:ea typeface="Amatic SC"/>
              <a:cs typeface="Amatic SC"/>
              <a:sym typeface="Amatic SC"/>
            </a:endParaRPr>
          </a:p>
          <a:p>
            <a:pPr indent="457200" lvl="0" marL="914400" rtl="0" algn="l">
              <a:spcBef>
                <a:spcPts val="0"/>
              </a:spcBef>
              <a:spcAft>
                <a:spcPts val="0"/>
              </a:spcAft>
              <a:buNone/>
            </a:pPr>
            <a:r>
              <a:t/>
            </a:r>
            <a:endParaRPr b="1" sz="1600">
              <a:solidFill>
                <a:srgbClr val="FFFFFF"/>
              </a:solidFill>
              <a:latin typeface="Amatic SC"/>
              <a:ea typeface="Amatic SC"/>
              <a:cs typeface="Amatic SC"/>
              <a:sym typeface="Amatic SC"/>
            </a:endParaRPr>
          </a:p>
        </p:txBody>
      </p:sp>
      <p:sp>
        <p:nvSpPr>
          <p:cNvPr id="102" name="Google Shape;102;p15"/>
          <p:cNvSpPr txBox="1"/>
          <p:nvPr/>
        </p:nvSpPr>
        <p:spPr>
          <a:xfrm>
            <a:off x="219075" y="2276475"/>
            <a:ext cx="7334400" cy="5438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3" name="Google Shape;103;p15"/>
          <p:cNvSpPr txBox="1"/>
          <p:nvPr/>
        </p:nvSpPr>
        <p:spPr>
          <a:xfrm>
            <a:off x="304800" y="1676400"/>
            <a:ext cx="7191300" cy="5810100"/>
          </a:xfrm>
          <a:prstGeom prst="rect">
            <a:avLst/>
          </a:prstGeom>
          <a:noFill/>
          <a:ln>
            <a:noFill/>
          </a:ln>
        </p:spPr>
        <p:txBody>
          <a:bodyPr anchorCtr="0" anchor="ctr" bIns="91425" lIns="91425" spcFirstLastPara="1" rIns="91425" wrap="square" tIns="91425">
            <a:noAutofit/>
          </a:bodyPr>
          <a:lstStyle/>
          <a:p>
            <a:pPr indent="0" lvl="0" marL="0" rtl="0" algn="l">
              <a:lnSpc>
                <a:spcPct val="115000"/>
              </a:lnSpc>
              <a:spcBef>
                <a:spcPts val="0"/>
              </a:spcBef>
              <a:spcAft>
                <a:spcPts val="0"/>
              </a:spcAft>
              <a:buNone/>
            </a:pPr>
            <a:r>
              <a:rPr b="1" lang="en" sz="1300">
                <a:latin typeface="Cambria"/>
                <a:ea typeface="Cambria"/>
                <a:cs typeface="Cambria"/>
                <a:sym typeface="Cambria"/>
              </a:rPr>
              <a:t>Student Name: ____________________________________________________________	Class period: _______</a:t>
            </a:r>
            <a:endParaRPr b="1" sz="1300">
              <a:latin typeface="Cambria"/>
              <a:ea typeface="Cambria"/>
              <a:cs typeface="Cambria"/>
              <a:sym typeface="Cambria"/>
            </a:endParaRPr>
          </a:p>
          <a:p>
            <a:pPr indent="0" lvl="0" marL="0" rtl="0" algn="l">
              <a:lnSpc>
                <a:spcPct val="115000"/>
              </a:lnSpc>
              <a:spcBef>
                <a:spcPts val="0"/>
              </a:spcBef>
              <a:spcAft>
                <a:spcPts val="0"/>
              </a:spcAft>
              <a:buNone/>
            </a:pPr>
            <a:r>
              <a:rPr b="1" lang="en" sz="1300">
                <a:latin typeface="Cambria"/>
                <a:ea typeface="Cambria"/>
                <a:cs typeface="Cambria"/>
                <a:sym typeface="Cambria"/>
              </a:rPr>
              <a:t>Parent/Guardian Name/s:  _________________________________________________</a:t>
            </a:r>
            <a:endParaRPr b="1" sz="1300">
              <a:latin typeface="Cambria"/>
              <a:ea typeface="Cambria"/>
              <a:cs typeface="Cambria"/>
              <a:sym typeface="Cambria"/>
            </a:endParaRPr>
          </a:p>
          <a:p>
            <a:pPr indent="0" lvl="0" marL="0" rtl="0" algn="l">
              <a:lnSpc>
                <a:spcPct val="115000"/>
              </a:lnSpc>
              <a:spcBef>
                <a:spcPts val="0"/>
              </a:spcBef>
              <a:spcAft>
                <a:spcPts val="0"/>
              </a:spcAft>
              <a:buNone/>
            </a:pPr>
            <a:r>
              <a:rPr b="1" lang="en" sz="1300">
                <a:latin typeface="Cambria"/>
                <a:ea typeface="Cambria"/>
                <a:cs typeface="Cambria"/>
                <a:sym typeface="Cambria"/>
              </a:rPr>
              <a:t>Parent/Guardian Email: ____________________________________ Phone: _______________________________</a:t>
            </a:r>
            <a:endParaRPr b="1" sz="1300">
              <a:latin typeface="Cambria"/>
              <a:ea typeface="Cambria"/>
              <a:cs typeface="Cambria"/>
              <a:sym typeface="Cambria"/>
            </a:endParaRPr>
          </a:p>
          <a:p>
            <a:pPr indent="0" lvl="0" marL="0" rtl="0" algn="l">
              <a:lnSpc>
                <a:spcPct val="115000"/>
              </a:lnSpc>
              <a:spcBef>
                <a:spcPts val="0"/>
              </a:spcBef>
              <a:spcAft>
                <a:spcPts val="0"/>
              </a:spcAft>
              <a:buNone/>
            </a:pPr>
            <a:r>
              <a:rPr b="1" lang="en" sz="1300">
                <a:latin typeface="Cambria"/>
                <a:ea typeface="Cambria"/>
                <a:cs typeface="Cambria"/>
                <a:sym typeface="Cambria"/>
              </a:rPr>
              <a:t>Preferred method of contact (Check one): Phone ___________     Email ____________</a:t>
            </a:r>
            <a:endParaRPr b="1" sz="1300">
              <a:latin typeface="Cambria"/>
              <a:ea typeface="Cambria"/>
              <a:cs typeface="Cambria"/>
              <a:sym typeface="Cambria"/>
            </a:endParaRPr>
          </a:p>
          <a:p>
            <a:pPr indent="0" lvl="0" marL="0" rtl="0" algn="l">
              <a:lnSpc>
                <a:spcPct val="115000"/>
              </a:lnSpc>
              <a:spcBef>
                <a:spcPts val="0"/>
              </a:spcBef>
              <a:spcAft>
                <a:spcPts val="0"/>
              </a:spcAft>
              <a:buNone/>
            </a:pPr>
            <a:r>
              <a:t/>
            </a:r>
            <a:endParaRPr b="1" i="1" sz="1300">
              <a:latin typeface="Cambria"/>
              <a:ea typeface="Cambria"/>
              <a:cs typeface="Cambria"/>
              <a:sym typeface="Cambria"/>
            </a:endParaRPr>
          </a:p>
          <a:p>
            <a:pPr indent="0" lvl="0" marL="0" rtl="0" algn="l">
              <a:lnSpc>
                <a:spcPct val="115000"/>
              </a:lnSpc>
              <a:spcBef>
                <a:spcPts val="0"/>
              </a:spcBef>
              <a:spcAft>
                <a:spcPts val="0"/>
              </a:spcAft>
              <a:buNone/>
            </a:pPr>
            <a:r>
              <a:rPr b="1" i="1" lang="en" sz="1300">
                <a:latin typeface="Cambria"/>
                <a:ea typeface="Cambria"/>
                <a:cs typeface="Cambria"/>
                <a:sym typeface="Cambria"/>
              </a:rPr>
              <a:t>By signing below, I declare that I have read, understand, and agree to abide by the Geography guidelines for the 2024-2025 school year, including the following:</a:t>
            </a:r>
            <a:endParaRPr b="1" i="1" sz="1300">
              <a:latin typeface="Cambria"/>
              <a:ea typeface="Cambria"/>
              <a:cs typeface="Cambria"/>
              <a:sym typeface="Cambria"/>
            </a:endParaRPr>
          </a:p>
          <a:p>
            <a:pPr indent="0" lvl="0" marL="0" rtl="0" algn="l">
              <a:lnSpc>
                <a:spcPct val="115000"/>
              </a:lnSpc>
              <a:spcBef>
                <a:spcPts val="0"/>
              </a:spcBef>
              <a:spcAft>
                <a:spcPts val="0"/>
              </a:spcAft>
              <a:buNone/>
            </a:pPr>
            <a:r>
              <a:t/>
            </a:r>
            <a:endParaRPr sz="1100">
              <a:latin typeface="Cambria"/>
              <a:ea typeface="Cambria"/>
              <a:cs typeface="Cambria"/>
              <a:sym typeface="Cambria"/>
            </a:endParaRPr>
          </a:p>
          <a:p>
            <a:pPr indent="0" lvl="0" marL="0" rtl="0" algn="l">
              <a:lnSpc>
                <a:spcPct val="115000"/>
              </a:lnSpc>
              <a:spcBef>
                <a:spcPts val="0"/>
              </a:spcBef>
              <a:spcAft>
                <a:spcPts val="0"/>
              </a:spcAft>
              <a:buNone/>
            </a:pPr>
            <a:r>
              <a:t/>
            </a:r>
            <a:endParaRPr i="1" sz="1100">
              <a:latin typeface="Cambria"/>
              <a:ea typeface="Cambria"/>
              <a:cs typeface="Cambria"/>
              <a:sym typeface="Cambria"/>
            </a:endParaRPr>
          </a:p>
          <a:p>
            <a:pPr indent="0" lvl="0" marL="0" rtl="0" algn="l">
              <a:lnSpc>
                <a:spcPct val="115000"/>
              </a:lnSpc>
              <a:spcBef>
                <a:spcPts val="0"/>
              </a:spcBef>
              <a:spcAft>
                <a:spcPts val="0"/>
              </a:spcAft>
              <a:buNone/>
            </a:pPr>
            <a:r>
              <a:t/>
            </a:r>
            <a:endParaRPr i="1" sz="1100">
              <a:latin typeface="Cambria"/>
              <a:ea typeface="Cambria"/>
              <a:cs typeface="Cambria"/>
              <a:sym typeface="Cambria"/>
            </a:endParaRPr>
          </a:p>
          <a:p>
            <a:pPr indent="0" lvl="0" marL="0" rtl="0" algn="l">
              <a:lnSpc>
                <a:spcPct val="115000"/>
              </a:lnSpc>
              <a:spcBef>
                <a:spcPts val="0"/>
              </a:spcBef>
              <a:spcAft>
                <a:spcPts val="0"/>
              </a:spcAft>
              <a:buNone/>
            </a:pPr>
            <a:r>
              <a:t/>
            </a:r>
            <a:endParaRPr i="1" sz="1100">
              <a:latin typeface="Cambria"/>
              <a:ea typeface="Cambria"/>
              <a:cs typeface="Cambria"/>
              <a:sym typeface="Cambria"/>
            </a:endParaRPr>
          </a:p>
          <a:p>
            <a:pPr indent="0" lvl="0" marL="0" rtl="0" algn="l">
              <a:lnSpc>
                <a:spcPct val="115000"/>
              </a:lnSpc>
              <a:spcBef>
                <a:spcPts val="0"/>
              </a:spcBef>
              <a:spcAft>
                <a:spcPts val="0"/>
              </a:spcAft>
              <a:buNone/>
            </a:pPr>
            <a:r>
              <a:t/>
            </a:r>
            <a:endParaRPr i="1" sz="1100">
              <a:latin typeface="Cambria"/>
              <a:ea typeface="Cambria"/>
              <a:cs typeface="Cambria"/>
              <a:sym typeface="Cambria"/>
            </a:endParaRPr>
          </a:p>
          <a:p>
            <a:pPr indent="0" lvl="0" marL="0" rtl="0" algn="l">
              <a:lnSpc>
                <a:spcPct val="115000"/>
              </a:lnSpc>
              <a:spcBef>
                <a:spcPts val="0"/>
              </a:spcBef>
              <a:spcAft>
                <a:spcPts val="0"/>
              </a:spcAft>
              <a:buNone/>
            </a:pPr>
            <a:r>
              <a:t/>
            </a:r>
            <a:endParaRPr i="1" sz="1100">
              <a:latin typeface="Cambria"/>
              <a:ea typeface="Cambria"/>
              <a:cs typeface="Cambria"/>
              <a:sym typeface="Cambria"/>
            </a:endParaRPr>
          </a:p>
          <a:p>
            <a:pPr indent="0" lvl="0" marL="0" rtl="0" algn="l">
              <a:lnSpc>
                <a:spcPct val="115000"/>
              </a:lnSpc>
              <a:spcBef>
                <a:spcPts val="0"/>
              </a:spcBef>
              <a:spcAft>
                <a:spcPts val="0"/>
              </a:spcAft>
              <a:buNone/>
            </a:pPr>
            <a:r>
              <a:t/>
            </a:r>
            <a:endParaRPr i="1" sz="1100">
              <a:latin typeface="Cambria"/>
              <a:ea typeface="Cambria"/>
              <a:cs typeface="Cambria"/>
              <a:sym typeface="Cambria"/>
            </a:endParaRPr>
          </a:p>
          <a:p>
            <a:pPr indent="0" lvl="0" marL="0" rtl="0" algn="l">
              <a:lnSpc>
                <a:spcPct val="115000"/>
              </a:lnSpc>
              <a:spcBef>
                <a:spcPts val="0"/>
              </a:spcBef>
              <a:spcAft>
                <a:spcPts val="0"/>
              </a:spcAft>
              <a:buNone/>
            </a:pPr>
            <a:r>
              <a:t/>
            </a:r>
            <a:endParaRPr i="1" sz="1100">
              <a:latin typeface="Cambria"/>
              <a:ea typeface="Cambria"/>
              <a:cs typeface="Cambria"/>
              <a:sym typeface="Cambria"/>
            </a:endParaRPr>
          </a:p>
          <a:p>
            <a:pPr indent="0" lvl="0" marL="0" rtl="0" algn="l">
              <a:lnSpc>
                <a:spcPct val="115000"/>
              </a:lnSpc>
              <a:spcBef>
                <a:spcPts val="0"/>
              </a:spcBef>
              <a:spcAft>
                <a:spcPts val="0"/>
              </a:spcAft>
              <a:buNone/>
            </a:pPr>
            <a:r>
              <a:t/>
            </a:r>
            <a:endParaRPr i="1" sz="1100">
              <a:latin typeface="Cambria"/>
              <a:ea typeface="Cambria"/>
              <a:cs typeface="Cambria"/>
              <a:sym typeface="Cambria"/>
            </a:endParaRPr>
          </a:p>
          <a:p>
            <a:pPr indent="0" lvl="0" marL="0" rtl="0" algn="l">
              <a:lnSpc>
                <a:spcPct val="115000"/>
              </a:lnSpc>
              <a:spcBef>
                <a:spcPts val="0"/>
              </a:spcBef>
              <a:spcAft>
                <a:spcPts val="0"/>
              </a:spcAft>
              <a:buNone/>
            </a:pPr>
            <a:r>
              <a:t/>
            </a:r>
            <a:endParaRPr b="1" sz="1100">
              <a:latin typeface="Cambria"/>
              <a:ea typeface="Cambria"/>
              <a:cs typeface="Cambria"/>
              <a:sym typeface="Cambria"/>
            </a:endParaRPr>
          </a:p>
          <a:p>
            <a:pPr indent="0" lvl="0" marL="0" rtl="0" algn="l">
              <a:lnSpc>
                <a:spcPct val="115000"/>
              </a:lnSpc>
              <a:spcBef>
                <a:spcPts val="0"/>
              </a:spcBef>
              <a:spcAft>
                <a:spcPts val="0"/>
              </a:spcAft>
              <a:buNone/>
            </a:pPr>
            <a:r>
              <a:rPr b="1" lang="en" sz="1100">
                <a:latin typeface="Cambria"/>
                <a:ea typeface="Cambria"/>
                <a:cs typeface="Cambria"/>
                <a:sym typeface="Cambria"/>
              </a:rPr>
              <a:t>Adult Signature ____________________________________________________________________________________________</a:t>
            </a:r>
            <a:endParaRPr b="1" sz="1100">
              <a:latin typeface="Cambria"/>
              <a:ea typeface="Cambria"/>
              <a:cs typeface="Cambria"/>
              <a:sym typeface="Cambria"/>
            </a:endParaRPr>
          </a:p>
          <a:p>
            <a:pPr indent="0" lvl="0" marL="0" rtl="0" algn="l">
              <a:lnSpc>
                <a:spcPct val="115000"/>
              </a:lnSpc>
              <a:spcBef>
                <a:spcPts val="0"/>
              </a:spcBef>
              <a:spcAft>
                <a:spcPts val="0"/>
              </a:spcAft>
              <a:buNone/>
            </a:pPr>
            <a:r>
              <a:t/>
            </a:r>
            <a:endParaRPr b="1" sz="1100">
              <a:latin typeface="Cambria"/>
              <a:ea typeface="Cambria"/>
              <a:cs typeface="Cambria"/>
              <a:sym typeface="Cambria"/>
            </a:endParaRPr>
          </a:p>
          <a:p>
            <a:pPr indent="0" lvl="0" marL="0" rtl="0" algn="l">
              <a:lnSpc>
                <a:spcPct val="115000"/>
              </a:lnSpc>
              <a:spcBef>
                <a:spcPts val="0"/>
              </a:spcBef>
              <a:spcAft>
                <a:spcPts val="0"/>
              </a:spcAft>
              <a:buNone/>
            </a:pPr>
            <a:r>
              <a:t/>
            </a:r>
            <a:endParaRPr b="1" sz="1100">
              <a:latin typeface="Cambria"/>
              <a:ea typeface="Cambria"/>
              <a:cs typeface="Cambria"/>
              <a:sym typeface="Cambria"/>
            </a:endParaRPr>
          </a:p>
          <a:p>
            <a:pPr indent="0" lvl="0" marL="0" rtl="0" algn="l">
              <a:spcBef>
                <a:spcPts val="0"/>
              </a:spcBef>
              <a:spcAft>
                <a:spcPts val="0"/>
              </a:spcAft>
              <a:buNone/>
            </a:pPr>
            <a:r>
              <a:rPr b="1" lang="en" sz="1100">
                <a:latin typeface="Cambria"/>
                <a:ea typeface="Cambria"/>
                <a:cs typeface="Cambria"/>
                <a:sym typeface="Cambria"/>
              </a:rPr>
              <a:t>Student Signature ___________________________________________________________________________________________</a:t>
            </a:r>
            <a:endParaRPr b="1"/>
          </a:p>
        </p:txBody>
      </p:sp>
      <p:graphicFrame>
        <p:nvGraphicFramePr>
          <p:cNvPr id="104" name="Google Shape;104;p15"/>
          <p:cNvGraphicFramePr/>
          <p:nvPr/>
        </p:nvGraphicFramePr>
        <p:xfrm>
          <a:off x="914475" y="4227525"/>
          <a:ext cx="3000000" cy="3000000"/>
        </p:xfrm>
        <a:graphic>
          <a:graphicData uri="http://schemas.openxmlformats.org/drawingml/2006/table">
            <a:tbl>
              <a:tblPr>
                <a:noFill/>
                <a:tableStyleId>{2C245083-24C6-43DD-9B82-7EB05CAA4477}</a:tableStyleId>
              </a:tblPr>
              <a:tblGrid>
                <a:gridCol w="4238625"/>
                <a:gridCol w="838200"/>
                <a:gridCol w="866775"/>
              </a:tblGrid>
              <a:tr h="100000">
                <a:tc>
                  <a:txBody>
                    <a:bodyPr/>
                    <a:lstStyle/>
                    <a:p>
                      <a:pPr indent="0" lvl="0" marL="0" rtl="0" algn="ctr">
                        <a:spcBef>
                          <a:spcPts val="0"/>
                        </a:spcBef>
                        <a:spcAft>
                          <a:spcPts val="0"/>
                        </a:spcAft>
                        <a:buNone/>
                      </a:pPr>
                      <a:r>
                        <a:rPr b="1" lang="en" sz="1100">
                          <a:latin typeface="Cambria"/>
                          <a:ea typeface="Cambria"/>
                          <a:cs typeface="Cambria"/>
                          <a:sym typeface="Cambria"/>
                        </a:rPr>
                        <a:t>Expectation/Rule</a:t>
                      </a:r>
                      <a:endParaRPr b="1" sz="1100">
                        <a:latin typeface="Cambria"/>
                        <a:ea typeface="Cambria"/>
                        <a:cs typeface="Cambria"/>
                        <a:sym typeface="Cambria"/>
                      </a:endParaRPr>
                    </a:p>
                  </a:txBody>
                  <a:tcPr marT="63500" marB="63500" marR="63500" marL="63500"/>
                </a:tc>
                <a:tc>
                  <a:txBody>
                    <a:bodyPr/>
                    <a:lstStyle/>
                    <a:p>
                      <a:pPr indent="0" lvl="0" marL="0" rtl="0" algn="l">
                        <a:spcBef>
                          <a:spcPts val="0"/>
                        </a:spcBef>
                        <a:spcAft>
                          <a:spcPts val="0"/>
                        </a:spcAft>
                        <a:buNone/>
                      </a:pPr>
                      <a:r>
                        <a:rPr b="1" lang="en" sz="1100">
                          <a:latin typeface="Cambria"/>
                          <a:ea typeface="Cambria"/>
                          <a:cs typeface="Cambria"/>
                          <a:sym typeface="Cambria"/>
                        </a:rPr>
                        <a:t>Student Initials</a:t>
                      </a:r>
                      <a:endParaRPr b="1" sz="1100">
                        <a:latin typeface="Cambria"/>
                        <a:ea typeface="Cambria"/>
                        <a:cs typeface="Cambria"/>
                        <a:sym typeface="Cambria"/>
                      </a:endParaRPr>
                    </a:p>
                  </a:txBody>
                  <a:tcPr marT="63500" marB="63500" marR="63500" marL="63500"/>
                </a:tc>
                <a:tc>
                  <a:txBody>
                    <a:bodyPr/>
                    <a:lstStyle/>
                    <a:p>
                      <a:pPr indent="0" lvl="0" marL="0" rtl="0" algn="l">
                        <a:spcBef>
                          <a:spcPts val="0"/>
                        </a:spcBef>
                        <a:spcAft>
                          <a:spcPts val="0"/>
                        </a:spcAft>
                        <a:buNone/>
                      </a:pPr>
                      <a:r>
                        <a:rPr b="1" lang="en" sz="1100">
                          <a:latin typeface="Cambria"/>
                          <a:ea typeface="Cambria"/>
                          <a:cs typeface="Cambria"/>
                          <a:sym typeface="Cambria"/>
                        </a:rPr>
                        <a:t>Adult Initials</a:t>
                      </a:r>
                      <a:endParaRPr b="1" sz="1100">
                        <a:latin typeface="Cambria"/>
                        <a:ea typeface="Cambria"/>
                        <a:cs typeface="Cambria"/>
                        <a:sym typeface="Cambria"/>
                      </a:endParaRPr>
                    </a:p>
                  </a:txBody>
                  <a:tcPr marT="63500" marB="63500" marR="63500" marL="63500"/>
                </a:tc>
              </a:tr>
              <a:tr h="12700">
                <a:tc>
                  <a:txBody>
                    <a:bodyPr/>
                    <a:lstStyle/>
                    <a:p>
                      <a:pPr indent="0" lvl="0" marL="0" rtl="0" algn="l">
                        <a:spcBef>
                          <a:spcPts val="0"/>
                        </a:spcBef>
                        <a:spcAft>
                          <a:spcPts val="0"/>
                        </a:spcAft>
                        <a:buNone/>
                      </a:pPr>
                      <a:r>
                        <a:rPr lang="en" sz="1100">
                          <a:latin typeface="Cambria"/>
                          <a:ea typeface="Cambria"/>
                          <a:cs typeface="Cambria"/>
                          <a:sym typeface="Cambria"/>
                        </a:rPr>
                        <a:t>Electronic devices will be stored in provided storage caddy and will not be used without teacher approval/request.</a:t>
                      </a:r>
                      <a:endParaRPr sz="1100">
                        <a:latin typeface="Cambria"/>
                        <a:ea typeface="Cambria"/>
                        <a:cs typeface="Cambria"/>
                        <a:sym typeface="Cambria"/>
                      </a:endParaRPr>
                    </a:p>
                  </a:txBody>
                  <a:tcPr marT="63500" marB="63500" marR="63500" marL="63500"/>
                </a:tc>
                <a:tc>
                  <a:txBody>
                    <a:bodyPr/>
                    <a:lstStyle/>
                    <a:p>
                      <a:pPr indent="0" lvl="0" marL="0" rtl="0" algn="l">
                        <a:spcBef>
                          <a:spcPts val="0"/>
                        </a:spcBef>
                        <a:spcAft>
                          <a:spcPts val="0"/>
                        </a:spcAft>
                        <a:buNone/>
                      </a:pPr>
                      <a:r>
                        <a:t/>
                      </a:r>
                      <a:endParaRPr sz="1100">
                        <a:latin typeface="Cambria"/>
                        <a:ea typeface="Cambria"/>
                        <a:cs typeface="Cambria"/>
                        <a:sym typeface="Cambria"/>
                      </a:endParaRPr>
                    </a:p>
                  </a:txBody>
                  <a:tcPr marT="63500" marB="63500" marR="63500" marL="63500"/>
                </a:tc>
                <a:tc>
                  <a:txBody>
                    <a:bodyPr/>
                    <a:lstStyle/>
                    <a:p>
                      <a:pPr indent="0" lvl="0" marL="0" rtl="0" algn="l">
                        <a:spcBef>
                          <a:spcPts val="0"/>
                        </a:spcBef>
                        <a:spcAft>
                          <a:spcPts val="0"/>
                        </a:spcAft>
                        <a:buNone/>
                      </a:pPr>
                      <a:r>
                        <a:t/>
                      </a:r>
                      <a:endParaRPr sz="1100">
                        <a:latin typeface="Cambria"/>
                        <a:ea typeface="Cambria"/>
                        <a:cs typeface="Cambria"/>
                        <a:sym typeface="Cambria"/>
                      </a:endParaRPr>
                    </a:p>
                  </a:txBody>
                  <a:tcPr marT="63500" marB="63500" marR="63500" marL="63500"/>
                </a:tc>
              </a:tr>
              <a:tr h="12700">
                <a:tc>
                  <a:txBody>
                    <a:bodyPr/>
                    <a:lstStyle/>
                    <a:p>
                      <a:pPr indent="0" lvl="0" marL="0" rtl="0" algn="l">
                        <a:spcBef>
                          <a:spcPts val="0"/>
                        </a:spcBef>
                        <a:spcAft>
                          <a:spcPts val="0"/>
                        </a:spcAft>
                        <a:buNone/>
                      </a:pPr>
                      <a:r>
                        <a:rPr lang="en" sz="1100">
                          <a:latin typeface="Cambria"/>
                          <a:ea typeface="Cambria"/>
                          <a:cs typeface="Cambria"/>
                          <a:sym typeface="Cambria"/>
                        </a:rPr>
                        <a:t>Assignments that are late receive 75%/50% credit until the end of the unit (see student handbook for exceptions).</a:t>
                      </a:r>
                      <a:endParaRPr sz="1100">
                        <a:latin typeface="Cambria"/>
                        <a:ea typeface="Cambria"/>
                        <a:cs typeface="Cambria"/>
                        <a:sym typeface="Cambria"/>
                      </a:endParaRPr>
                    </a:p>
                  </a:txBody>
                  <a:tcPr marT="63500" marB="63500" marR="63500" marL="63500"/>
                </a:tc>
                <a:tc>
                  <a:txBody>
                    <a:bodyPr/>
                    <a:lstStyle/>
                    <a:p>
                      <a:pPr indent="0" lvl="0" marL="0" rtl="0" algn="l">
                        <a:spcBef>
                          <a:spcPts val="0"/>
                        </a:spcBef>
                        <a:spcAft>
                          <a:spcPts val="0"/>
                        </a:spcAft>
                        <a:buNone/>
                      </a:pPr>
                      <a:r>
                        <a:t/>
                      </a:r>
                      <a:endParaRPr sz="1100">
                        <a:latin typeface="Cambria"/>
                        <a:ea typeface="Cambria"/>
                        <a:cs typeface="Cambria"/>
                        <a:sym typeface="Cambria"/>
                      </a:endParaRPr>
                    </a:p>
                  </a:txBody>
                  <a:tcPr marT="63500" marB="63500" marR="63500" marL="63500"/>
                </a:tc>
                <a:tc>
                  <a:txBody>
                    <a:bodyPr/>
                    <a:lstStyle/>
                    <a:p>
                      <a:pPr indent="0" lvl="0" marL="0" rtl="0" algn="l">
                        <a:spcBef>
                          <a:spcPts val="0"/>
                        </a:spcBef>
                        <a:spcAft>
                          <a:spcPts val="0"/>
                        </a:spcAft>
                        <a:buNone/>
                      </a:pPr>
                      <a:r>
                        <a:t/>
                      </a:r>
                      <a:endParaRPr sz="1100">
                        <a:latin typeface="Cambria"/>
                        <a:ea typeface="Cambria"/>
                        <a:cs typeface="Cambria"/>
                        <a:sym typeface="Cambria"/>
                      </a:endParaRPr>
                    </a:p>
                  </a:txBody>
                  <a:tcPr marT="63500" marB="63500" marR="63500" marL="63500"/>
                </a:tc>
              </a:tr>
            </a:tbl>
          </a:graphicData>
        </a:graphic>
      </p:graphicFrame>
      <p:sp>
        <p:nvSpPr>
          <p:cNvPr id="105" name="Google Shape;105;p15"/>
          <p:cNvSpPr txBox="1"/>
          <p:nvPr/>
        </p:nvSpPr>
        <p:spPr>
          <a:xfrm>
            <a:off x="66675" y="8248650"/>
            <a:ext cx="7629600" cy="981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2400">
                <a:latin typeface="Amatic SC"/>
                <a:ea typeface="Amatic SC"/>
                <a:cs typeface="Amatic SC"/>
                <a:sym typeface="Amatic SC"/>
              </a:rPr>
              <a:t>Thank you so </a:t>
            </a:r>
            <a:r>
              <a:rPr b="1" lang="en" sz="2400">
                <a:latin typeface="Amatic SC"/>
                <a:ea typeface="Amatic SC"/>
                <a:cs typeface="Amatic SC"/>
                <a:sym typeface="Amatic SC"/>
              </a:rPr>
              <a:t>much,</a:t>
            </a:r>
            <a:r>
              <a:rPr b="1" lang="en" sz="2400">
                <a:latin typeface="Amatic SC"/>
                <a:ea typeface="Amatic SC"/>
                <a:cs typeface="Amatic SC"/>
                <a:sym typeface="Amatic SC"/>
              </a:rPr>
              <a:t> I can’t wait to work with you this year!</a:t>
            </a:r>
            <a:endParaRPr b="1" sz="2400">
              <a:latin typeface="Amatic SC"/>
              <a:ea typeface="Amatic SC"/>
              <a:cs typeface="Amatic SC"/>
              <a:sym typeface="Amatic SC"/>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